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8"/>
  </p:notesMasterIdLst>
  <p:handoutMasterIdLst>
    <p:handoutMasterId r:id="rId59"/>
  </p:handoutMasterIdLst>
  <p:sldIdLst>
    <p:sldId id="274" r:id="rId2"/>
    <p:sldId id="619" r:id="rId3"/>
    <p:sldId id="611" r:id="rId4"/>
    <p:sldId id="612" r:id="rId5"/>
    <p:sldId id="688" r:id="rId6"/>
    <p:sldId id="714" r:id="rId7"/>
    <p:sldId id="689" r:id="rId8"/>
    <p:sldId id="726" r:id="rId9"/>
    <p:sldId id="727" r:id="rId10"/>
    <p:sldId id="690" r:id="rId11"/>
    <p:sldId id="716" r:id="rId12"/>
    <p:sldId id="717" r:id="rId13"/>
    <p:sldId id="718" r:id="rId14"/>
    <p:sldId id="721" r:id="rId15"/>
    <p:sldId id="695" r:id="rId16"/>
    <p:sldId id="697" r:id="rId17"/>
    <p:sldId id="719" r:id="rId18"/>
    <p:sldId id="696" r:id="rId19"/>
    <p:sldId id="720" r:id="rId20"/>
    <p:sldId id="700" r:id="rId21"/>
    <p:sldId id="692" r:id="rId22"/>
    <p:sldId id="699" r:id="rId23"/>
    <p:sldId id="691" r:id="rId24"/>
    <p:sldId id="725" r:id="rId25"/>
    <p:sldId id="722" r:id="rId26"/>
    <p:sldId id="701" r:id="rId27"/>
    <p:sldId id="730" r:id="rId28"/>
    <p:sldId id="728" r:id="rId29"/>
    <p:sldId id="731" r:id="rId30"/>
    <p:sldId id="729" r:id="rId31"/>
    <p:sldId id="703" r:id="rId32"/>
    <p:sldId id="723" r:id="rId33"/>
    <p:sldId id="733" r:id="rId34"/>
    <p:sldId id="734" r:id="rId35"/>
    <p:sldId id="732" r:id="rId36"/>
    <p:sldId id="735" r:id="rId37"/>
    <p:sldId id="736" r:id="rId38"/>
    <p:sldId id="749" r:id="rId39"/>
    <p:sldId id="724" r:id="rId40"/>
    <p:sldId id="748" r:id="rId41"/>
    <p:sldId id="746" r:id="rId42"/>
    <p:sldId id="747" r:id="rId43"/>
    <p:sldId id="704" r:id="rId44"/>
    <p:sldId id="705" r:id="rId45"/>
    <p:sldId id="709" r:id="rId46"/>
    <p:sldId id="737" r:id="rId47"/>
    <p:sldId id="738" r:id="rId48"/>
    <p:sldId id="739" r:id="rId49"/>
    <p:sldId id="740" r:id="rId50"/>
    <p:sldId id="741" r:id="rId51"/>
    <p:sldId id="742" r:id="rId52"/>
    <p:sldId id="744" r:id="rId53"/>
    <p:sldId id="745" r:id="rId54"/>
    <p:sldId id="580" r:id="rId55"/>
    <p:sldId id="504" r:id="rId56"/>
    <p:sldId id="50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64B4D2E8-6659-494C-9DBC-F37D8D314164}">
          <p14:sldIdLst>
            <p14:sldId id="274"/>
            <p14:sldId id="619"/>
          </p14:sldIdLst>
        </p14:section>
        <p14:section name="Графичен потребителски интерфейс" id="{7DAA6733-B2C7-4758-9DD5-787DF0AB5E66}">
          <p14:sldIdLst>
            <p14:sldId id="611"/>
            <p14:sldId id="612"/>
            <p14:sldId id="688"/>
          </p14:sldIdLst>
        </p14:section>
        <p14:section name="Въведение в Windows Forms – въведение" id="{5798C697-F1C1-489F-AC99-3A408444BFA7}">
          <p14:sldIdLst>
            <p14:sldId id="714"/>
            <p14:sldId id="689"/>
            <p14:sldId id="726"/>
          </p14:sldIdLst>
        </p14:section>
        <p14:section name="Първо GUI приложение" id="{8C7BAE8C-8D4D-4B45-99E3-75C0653721E0}">
          <p14:sldIdLst>
            <p14:sldId id="727"/>
            <p14:sldId id="690"/>
            <p14:sldId id="716"/>
            <p14:sldId id="717"/>
            <p14:sldId id="718"/>
            <p14:sldId id="721"/>
            <p14:sldId id="695"/>
            <p14:sldId id="697"/>
            <p14:sldId id="719"/>
            <p14:sldId id="696"/>
            <p14:sldId id="720"/>
            <p14:sldId id="700"/>
            <p14:sldId id="692"/>
            <p14:sldId id="699"/>
            <p14:sldId id="691"/>
            <p14:sldId id="725"/>
            <p14:sldId id="722"/>
          </p14:sldIdLst>
        </p14:section>
        <p14:section name="Основни контроли" id="{78F0ECA0-1C34-4CCA-AC1C-025E7E6E0BB5}">
          <p14:sldIdLst>
            <p14:sldId id="701"/>
            <p14:sldId id="730"/>
            <p14:sldId id="728"/>
            <p14:sldId id="731"/>
          </p14:sldIdLst>
        </p14:section>
        <p14:section name="Суматор" id="{5B0BAE28-A5F8-474C-B06A-C698230F6C86}">
          <p14:sldIdLst>
            <p14:sldId id="729"/>
            <p14:sldId id="703"/>
            <p14:sldId id="723"/>
            <p14:sldId id="733"/>
            <p14:sldId id="734"/>
            <p14:sldId id="732"/>
            <p14:sldId id="735"/>
            <p14:sldId id="736"/>
            <p14:sldId id="749"/>
            <p14:sldId id="724"/>
            <p14:sldId id="748"/>
          </p14:sldIdLst>
        </p14:section>
        <p14:section name="Други контроли" id="{909019C3-771C-4D6E-BF31-638507E4F6CC}">
          <p14:sldIdLst>
            <p14:sldId id="746"/>
            <p14:sldId id="747"/>
          </p14:sldIdLst>
        </p14:section>
        <p14:section name="Конвертор на валути" id="{DB874154-CDAF-4141-A6D7-42598C4A1B46}">
          <p14:sldIdLst>
            <p14:sldId id="704"/>
            <p14:sldId id="705"/>
            <p14:sldId id="709"/>
            <p14:sldId id="737"/>
            <p14:sldId id="738"/>
            <p14:sldId id="739"/>
            <p14:sldId id="740"/>
            <p14:sldId id="741"/>
            <p14:sldId id="742"/>
            <p14:sldId id="744"/>
            <p14:sldId id="745"/>
          </p14:sldIdLst>
        </p14:section>
        <p14:section name="Обобщение" id="{14E3535C-BD79-4338-A435-F3C5ACD84D57}">
          <p14:sldIdLst>
            <p14:sldId id="580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ADB4C3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95241" autoAdjust="0"/>
  </p:normalViewPr>
  <p:slideViewPr>
    <p:cSldViewPr showGuides="1">
      <p:cViewPr varScale="1">
        <p:scale>
          <a:sx n="83" d="100"/>
          <a:sy n="83" d="100"/>
        </p:scale>
        <p:origin x="955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0" d="100"/>
          <a:sy n="60" d="100"/>
        </p:scale>
        <p:origin x="3187" y="4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22.10.2023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92000"/>
            <a:ext cx="6443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z="1100" dirty="0"/>
              <a:t>Работна група </a:t>
            </a:r>
            <a:r>
              <a:rPr lang="ru-RU" sz="1100" dirty="0"/>
              <a:t>"Образование по програмиране и ИТ</a:t>
            </a:r>
            <a:r>
              <a:rPr lang="bg-BG" sz="1100" dirty="0"/>
              <a:t>",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92000"/>
            <a:ext cx="412413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92000"/>
            <a:ext cx="36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2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2D5B3F4-646B-5DA4-F973-7515905E50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55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6A4C091-8226-0D26-1B78-E9673186B5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6818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D191807-2410-7802-52DF-2F631EDC57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624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478227A-63C8-222A-5CB9-6E0625D530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27918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9AA8FB8-F024-B48C-F3FB-A2A04EB967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0946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C9AB22-82AC-0252-354C-0F9D3B514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1806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FFD93E57-7BD7-9AAB-6583-4C3FA5C71B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88858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6451CE93-5E0A-F920-DAEC-B1C600CDF8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21629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4DDAFEF-9FCD-BC48-D36F-9C1713EE57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2651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2D4482B-9B16-EF6C-989C-792E406F5F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7710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93E9AA46-21DA-50DF-CEF3-9E89C5057C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7211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5825FA4-A426-AF9F-A98A-5DBD28531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1625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4903F88-82E6-6D98-F036-1FB2D2A102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795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67AD6A9E-09F8-5E66-4FF8-CE7183A650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9142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0F119486-1987-1DB8-01FA-39A1470EA4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838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3AC68E7-6B05-89F1-B521-1D6F6FE277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0578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EA00633-D85D-6AF9-03D1-576F90AB73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3686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C2E14CA-C32F-3DF1-793D-8CBE23D53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2000"/>
            <a:ext cx="648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bg-BG" sz="1100" dirty="0"/>
              <a:t>Работна група </a:t>
            </a:r>
            <a:r>
              <a:rPr lang="bg-BG" dirty="0"/>
              <a:t>"Образование по програмиране и ИТ"</a:t>
            </a:r>
            <a:r>
              <a:rPr lang="bg-BG" sz="1100" dirty="0"/>
              <a:t>, с подкрепата на </a:t>
            </a:r>
            <a:r>
              <a:rPr lang="en-US" sz="1100" dirty="0">
                <a:hlinkClick r:id="rId3"/>
              </a:rPr>
              <a:t>SoftUni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2896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0123" y="3400017"/>
            <a:ext cx="5248260" cy="218898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Company Web Site">
            <a:extLst>
              <a:ext uri="{FF2B5EF4-FFF2-40B4-BE49-F238E27FC236}">
                <a16:creationId xmlns:a16="http://schemas.microsoft.com/office/drawing/2014/main" id="{0B99B1EE-62FA-4AA4-920C-D444D6C0B7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120" y="6086106"/>
            <a:ext cx="5248260" cy="341313"/>
          </a:xfrm>
        </p:spPr>
        <p:txBody>
          <a:bodyPr lIns="36000" rIns="36000" anchor="ctr" anchorCtr="0"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https://softuni.foundation  </a:t>
            </a:r>
          </a:p>
        </p:txBody>
      </p:sp>
      <p:sp>
        <p:nvSpPr>
          <p:cNvPr id="6" name="Company Name">
            <a:extLst>
              <a:ext uri="{FF2B5EF4-FFF2-40B4-BE49-F238E27FC236}">
                <a16:creationId xmlns:a16="http://schemas.microsoft.com/office/drawing/2014/main" id="{2A76510A-0BAE-A827-E77C-BE88E38F52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122" y="5698189"/>
            <a:ext cx="5248260" cy="374236"/>
          </a:xfrm>
        </p:spPr>
        <p:txBody>
          <a:bodyPr lIns="36000" rIns="36000" anchor="ctr" anchorCtr="0"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SoftUni Foundation</a:t>
            </a:r>
          </a:p>
        </p:txBody>
      </p:sp>
      <p:sp>
        <p:nvSpPr>
          <p:cNvPr id="31" name="Author Position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34045" y="6085863"/>
            <a:ext cx="4751953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800" b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30" name="Author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34046" y="5251106"/>
            <a:ext cx="4751954" cy="7249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Authors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46" y="1402942"/>
            <a:ext cx="11083636" cy="1306057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46" y="321501"/>
            <a:ext cx="11083636" cy="971589"/>
          </a:xfrm>
        </p:spPr>
        <p:txBody>
          <a:bodyPr>
            <a:normAutofit/>
          </a:bodyPr>
          <a:lstStyle>
            <a:lvl1pPr algn="ctr" latinLnBrk="0">
              <a:defRPr sz="5400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0DB3-F60A-469B-7831-209CB666C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" y="4325954"/>
            <a:ext cx="2538082" cy="633046"/>
          </a:xfrm>
          <a:prstGeom prst="rect">
            <a:avLst/>
          </a:prstGeom>
        </p:spPr>
      </p:pic>
      <p:pic>
        <p:nvPicPr>
          <p:cNvPr id="5" name="Picture 4" title="CC-BY-NC-SA License">
            <a:hlinkClick r:id="rId3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2D40731C-0303-A69D-63FD-E048A73CA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682" y="4321352"/>
            <a:ext cx="1809336" cy="63304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70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792D8-D354-4699-B7D6-B8CB7F775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8753" y="5340443"/>
            <a:ext cx="1334859" cy="9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51E19-25DA-EAD2-9FBE-358B6135D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DB3E-BDAA-8201-9A01-2F52640A8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7753B-8639-4399-B782-EE5377184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988" y="1461842"/>
            <a:ext cx="10731663" cy="3047158"/>
          </a:xfrm>
        </p:spPr>
        <p:txBody>
          <a:bodyPr>
            <a:normAutofit/>
          </a:bodyPr>
          <a:lstStyle>
            <a:lvl1pPr algn="ctr">
              <a:defRPr sz="13800"/>
            </a:lvl1pPr>
          </a:lstStyle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A1D0F-F579-6A3C-C698-4E2E7F1AB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A5371-2597-CF8F-1859-226395807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6" y="100750"/>
            <a:ext cx="916404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AF1B9-D67A-246A-86B6-E28F19C523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987582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C375B-43BF-D1DD-F160-1500A1118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77" y="362077"/>
            <a:ext cx="14433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1311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B608ED73-CE88-49E4-8BFC-DBD6E9AE6B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6" y="1206668"/>
            <a:ext cx="11804831" cy="5550582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This is a code example</a:t>
            </a:r>
          </a:p>
        </p:txBody>
      </p:sp>
      <p:sp>
        <p:nvSpPr>
          <p:cNvPr id="4" name="Code Box">
            <a:extLst>
              <a:ext uri="{FF2B5EF4-FFF2-40B4-BE49-F238E27FC236}">
                <a16:creationId xmlns:a16="http://schemas.microsoft.com/office/drawing/2014/main" id="{F4E021E9-D6DB-4272-8C9F-CEF4940FDC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3" y="2034000"/>
            <a:ext cx="10836275" cy="2237893"/>
          </a:xfr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buNone/>
              <a:defRPr lang="en-US" sz="2800" b="1" smtClean="0">
                <a:latin typeface="Consolas" pitchFamily="49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Source code box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/>
              <a:t>…</a:t>
            </a:r>
          </a:p>
        </p:txBody>
      </p:sp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1023965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9A4E8-9221-8F79-65B4-BF9AA7F87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23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11781606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…</a:t>
            </a:r>
          </a:p>
          <a:p>
            <a:pPr lvl="0"/>
            <a:r>
              <a:rPr lang="en-US" noProof="0" dirty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10270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808AB-EC49-1578-0005-D58D2A36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73" y="368999"/>
            <a:ext cx="144336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90" r:id="rId8"/>
    <p:sldLayoutId id="2147483677" r:id="rId9"/>
    <p:sldLayoutId id="2147483683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40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-IT-Ed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s://github.com/BG-IT-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A05CC2-FC4D-4504-ABD3-8A2DED65D2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867" y="5904000"/>
            <a:ext cx="5248260" cy="341313"/>
          </a:xfrm>
        </p:spPr>
        <p:txBody>
          <a:bodyPr/>
          <a:lstStyle/>
          <a:p>
            <a:r>
              <a:rPr lang="bg-BG" noProof="1"/>
              <a:t>Софтуерни и хардуерни науки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374856" y="5544000"/>
            <a:ext cx="5248260" cy="374236"/>
          </a:xfrm>
        </p:spPr>
        <p:txBody>
          <a:bodyPr/>
          <a:lstStyle/>
          <a:p>
            <a:r>
              <a:rPr lang="bg-BG" sz="1800" dirty="0">
                <a:solidFill>
                  <a:srgbClr val="234465"/>
                </a:solidFill>
              </a:rPr>
              <a:t>Курс "ООП"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1D5C10-8D10-4D4A-BDC4-202C30EAED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045" y="6039000"/>
            <a:ext cx="4751953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https://github.com/BG-IT-Edu</a:t>
            </a:r>
            <a:endParaRPr lang="bg-B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34046" y="5229000"/>
            <a:ext cx="4751954" cy="724904"/>
          </a:xfrm>
        </p:spPr>
        <p:txBody>
          <a:bodyPr/>
          <a:lstStyle/>
          <a:p>
            <a:r>
              <a:rPr lang="bg-BG" dirty="0">
                <a:solidFill>
                  <a:schemeClr val="tx1"/>
                </a:solidFill>
              </a:rPr>
              <a:t>Проект "Отворено учебно съдържание по програмиране и ИТ", СофтУни Фондация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Въведение в </a:t>
            </a:r>
            <a:r>
              <a:rPr lang="en-US" dirty="0"/>
              <a:t>Windows Forms. </a:t>
            </a:r>
            <a:r>
              <a:rPr lang="bg-BG" dirty="0"/>
              <a:t>Форми, контроли, събития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Графични приложения (</a:t>
            </a:r>
            <a:r>
              <a:rPr lang="en-US" dirty="0"/>
              <a:t>GUI Apps)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997AF-D805-01F2-E4AF-30DE914A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00" y="3114000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een and blue rectangular sign with white text&#10;&#10;Description automatically generated">
            <a:extLst>
              <a:ext uri="{FF2B5EF4-FFF2-40B4-BE49-F238E27FC236}">
                <a16:creationId xmlns:a16="http://schemas.microsoft.com/office/drawing/2014/main" id="{75312D09-226E-6C55-27BB-461591B94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5" y="2980813"/>
            <a:ext cx="1956689" cy="9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17444-E54E-A13A-0BD8-67EB1DB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Първото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7EFA2-B2F9-6EFF-6D51-E5CF5567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4" y="1417481"/>
            <a:ext cx="7495786" cy="5238019"/>
          </a:xfrm>
          <a:prstGeom prst="roundRect">
            <a:avLst>
              <a:gd name="adj" fmla="val 119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41E61-551F-6BFA-F16E-6D68F130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8815880" y="2002480"/>
            <a:ext cx="2494425" cy="1516519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3C93-E610-DEA6-920C-6A4AF1497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" t="2756" r="1188" b="2701"/>
          <a:stretch/>
        </p:blipFill>
        <p:spPr>
          <a:xfrm>
            <a:off x="8905735" y="4616961"/>
            <a:ext cx="2413031" cy="1422039"/>
          </a:xfrm>
          <a:prstGeom prst="roundRect">
            <a:avLst>
              <a:gd name="adj" fmla="val 4547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3B0684F-DCE9-1094-2004-EE2518CF1406}"/>
              </a:ext>
            </a:extLst>
          </p:cNvPr>
          <p:cNvSpPr/>
          <p:nvPr/>
        </p:nvSpPr>
        <p:spPr bwMode="auto">
          <a:xfrm>
            <a:off x="9842251" y="3159000"/>
            <a:ext cx="270000" cy="148483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472F21A-34DC-4442-D8F3-8EE4C74B0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312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900" dirty="0"/>
              <a:t>За да създадете </a:t>
            </a:r>
            <a:r>
              <a:rPr lang="en-US" sz="2900" dirty="0"/>
              <a:t>Windows Forms </a:t>
            </a:r>
            <a:r>
              <a:rPr lang="bg-BG" sz="2900" dirty="0"/>
              <a:t>проект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en-US" sz="2900" b="1" dirty="0">
                <a:solidFill>
                  <a:schemeClr val="bg1"/>
                </a:solidFill>
              </a:rPr>
              <a:t>[Create a new project]</a:t>
            </a:r>
          </a:p>
          <a:p>
            <a:pPr>
              <a:lnSpc>
                <a:spcPct val="100000"/>
              </a:lnSpc>
            </a:pPr>
            <a:r>
              <a:rPr lang="bg-BG" sz="2900" dirty="0"/>
              <a:t>В търсачката напишете </a:t>
            </a:r>
            <a:r>
              <a:rPr lang="en-BG" dirty="0"/>
              <a:t>"</a:t>
            </a:r>
            <a:r>
              <a:rPr lang="en-US" sz="2900" dirty="0"/>
              <a:t>Windows Forms</a:t>
            </a:r>
            <a:r>
              <a:rPr lang="en-BG" sz="3200" dirty="0"/>
              <a:t>"</a:t>
            </a:r>
            <a:r>
              <a:rPr lang="en-US" sz="2900" dirty="0"/>
              <a:t>, </a:t>
            </a:r>
            <a:r>
              <a:rPr lang="bg-BG" sz="2900" dirty="0"/>
              <a:t>изберете </a:t>
            </a:r>
            <a:r>
              <a:rPr lang="bg-BG" sz="2900" b="1" dirty="0">
                <a:solidFill>
                  <a:schemeClr val="bg1"/>
                </a:solidFill>
              </a:rPr>
              <a:t>първата опция </a:t>
            </a:r>
            <a:r>
              <a:rPr lang="bg-BG" sz="2900" dirty="0"/>
              <a:t>(</a:t>
            </a:r>
            <a:r>
              <a:rPr lang="en-US" sz="2900" b="1" dirty="0"/>
              <a:t>Windows Forms App</a:t>
            </a:r>
            <a:r>
              <a:rPr lang="en-US" sz="2900" dirty="0"/>
              <a:t> with </a:t>
            </a:r>
            <a:r>
              <a:rPr lang="en-US" sz="2900" b="1" dirty="0"/>
              <a:t>C#</a:t>
            </a:r>
            <a:r>
              <a:rPr lang="en-US" sz="2900" dirty="0"/>
              <a:t>)</a:t>
            </a:r>
            <a:r>
              <a:rPr lang="bg-BG" sz="2900" dirty="0"/>
              <a:t> и 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51CF-4F04-D364-BD4C-A9672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1" y="3003803"/>
            <a:ext cx="7772400" cy="3503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418639D2-80D5-5698-B064-DDF10F79A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3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D052B-0008-CD16-FFD3-53BE28ED2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0598" cy="5528766"/>
          </a:xfrm>
        </p:spPr>
        <p:txBody>
          <a:bodyPr>
            <a:normAutofit/>
          </a:bodyPr>
          <a:lstStyle/>
          <a:p>
            <a:r>
              <a:rPr lang="bg-BG" sz="2900" dirty="0"/>
              <a:t>Задайте </a:t>
            </a:r>
            <a:r>
              <a:rPr lang="bg-BG" sz="2900" b="1" dirty="0">
                <a:solidFill>
                  <a:schemeClr val="bg1"/>
                </a:solidFill>
              </a:rPr>
              <a:t>смислено име</a:t>
            </a:r>
            <a:r>
              <a:rPr lang="bg-BG" sz="2900" dirty="0"/>
              <a:t> на приложението, което описва неговото предназначение – например </a:t>
            </a:r>
            <a:r>
              <a:rPr lang="en-U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DateTimeInfoApp</a:t>
            </a:r>
          </a:p>
          <a:p>
            <a:r>
              <a:rPr lang="bg-BG" sz="2900" dirty="0"/>
              <a:t>Натиснете </a:t>
            </a:r>
            <a:r>
              <a:rPr lang="en-US" sz="2900" b="1" dirty="0">
                <a:solidFill>
                  <a:schemeClr val="bg1"/>
                </a:solidFill>
              </a:rPr>
              <a:t>[Next]</a:t>
            </a:r>
            <a:r>
              <a:rPr lang="en-US" sz="2900" dirty="0"/>
              <a:t> </a:t>
            </a:r>
            <a:r>
              <a:rPr lang="en-US" sz="2900" dirty="0">
                <a:sym typeface="Wingdings" panose="05000000000000000000" pitchFamily="2" charset="2"/>
              </a:rPr>
              <a:t></a:t>
            </a:r>
            <a:r>
              <a:rPr lang="en-US" sz="2900" dirty="0"/>
              <a:t> </a:t>
            </a:r>
            <a:r>
              <a:rPr lang="en-US" sz="2900" b="1" dirty="0">
                <a:solidFill>
                  <a:schemeClr val="bg1"/>
                </a:solidFill>
              </a:rPr>
              <a:t>[Create]</a:t>
            </a:r>
          </a:p>
          <a:p>
            <a:pPr marL="0" indent="0">
              <a:buNone/>
            </a:pPr>
            <a:endParaRPr lang="en-BG" sz="2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16D79-C454-E705-B067-B754AFE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en-US" dirty="0"/>
              <a:t>Windows Forms </a:t>
            </a:r>
            <a:r>
              <a:rPr lang="bg-BG" dirty="0"/>
              <a:t>проект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1378B-E5B1-E0A3-EBB5-24F7E794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3017768"/>
            <a:ext cx="4158492" cy="34969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48C2F-D6B0-2D5C-CDD6-7D2280B2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80" y="3746354"/>
            <a:ext cx="3477347" cy="20397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BFD0606-8E0C-CF26-FA0D-0BDDA1498B8A}"/>
              </a:ext>
            </a:extLst>
          </p:cNvPr>
          <p:cNvSpPr/>
          <p:nvPr/>
        </p:nvSpPr>
        <p:spPr bwMode="auto">
          <a:xfrm>
            <a:off x="5691000" y="4496225"/>
            <a:ext cx="810000" cy="54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9782079-76AC-120B-D7BB-A683A2980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24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Важно е след създаване на проекта да променим </a:t>
            </a:r>
            <a:r>
              <a:rPr lang="bg-BG" sz="2800" b="1" dirty="0">
                <a:solidFill>
                  <a:schemeClr val="bg1"/>
                </a:solidFill>
              </a:rPr>
              <a:t>името на формата</a:t>
            </a:r>
            <a:r>
              <a:rPr lang="bg-BG" sz="2800" dirty="0"/>
              <a:t>, така че то да </a:t>
            </a:r>
            <a:r>
              <a:rPr lang="bg-BG" sz="2800" b="1" dirty="0">
                <a:solidFill>
                  <a:schemeClr val="bg1"/>
                </a:solidFill>
              </a:rPr>
              <a:t>описва нейното предназначение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bg-BG" sz="2800" dirty="0"/>
              <a:t>Пример 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FormDateTimeInfo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BG" sz="28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на формата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C0C2F-93B3-C7A7-F84A-05693DA9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2" y="2947945"/>
            <a:ext cx="5560458" cy="35576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388850" y="4501763"/>
            <a:ext cx="607150" cy="450000"/>
          </a:xfrm>
          <a:prstGeom prst="rightArrow">
            <a:avLst>
              <a:gd name="adj1" fmla="val 4581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FC0DE-D1CB-908D-1B61-1DBB818C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32" y="3220062"/>
            <a:ext cx="4447668" cy="30134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89BA4CA8-4B59-7413-C985-E30B9DA5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30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2213-AB71-3D50-8138-7251A5BCA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Properties</a:t>
            </a:r>
            <a:r>
              <a:rPr lang="en-US" sz="2800" dirty="0"/>
              <a:t> </a:t>
            </a:r>
            <a:r>
              <a:rPr lang="bg-BG" sz="2800" dirty="0"/>
              <a:t>прозорецът задава </a:t>
            </a:r>
            <a:r>
              <a:rPr lang="bg-BG" sz="2800" b="1" dirty="0"/>
              <a:t>свойства</a:t>
            </a:r>
            <a:r>
              <a:rPr lang="bg-BG" sz="2800" dirty="0"/>
              <a:t> / </a:t>
            </a:r>
            <a:r>
              <a:rPr lang="bg-BG" sz="2800" b="1" dirty="0"/>
              <a:t>събития</a:t>
            </a:r>
            <a:r>
              <a:rPr lang="bg-BG" sz="2800" dirty="0"/>
              <a:t> за избраната контрола</a:t>
            </a:r>
          </a:p>
          <a:p>
            <a:r>
              <a:rPr lang="bg-BG" sz="2800" dirty="0"/>
              <a:t>Нека да променим </a:t>
            </a:r>
            <a:r>
              <a:rPr lang="bg-BG" sz="2800" b="1" dirty="0">
                <a:solidFill>
                  <a:schemeClr val="bg1"/>
                </a:solidFill>
              </a:rPr>
              <a:t>заглавието на формата </a:t>
            </a:r>
            <a:r>
              <a:rPr lang="bg-BG" sz="2800" dirty="0"/>
              <a:t>от </a:t>
            </a:r>
            <a:r>
              <a:rPr lang="en-US" sz="2800" dirty="0"/>
              <a:t>Properties </a:t>
            </a:r>
            <a:r>
              <a:rPr lang="bg-BG" sz="2800" dirty="0"/>
              <a:t>прозореца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6064C-9C24-D6E4-D304-AD6D5883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Промяна на заглавие на формата в прозореца</a:t>
            </a:r>
            <a:endParaRPr lang="en-B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1AB039-6CF0-1849-0019-0E73E1FC10CD}"/>
              </a:ext>
            </a:extLst>
          </p:cNvPr>
          <p:cNvSpPr/>
          <p:nvPr/>
        </p:nvSpPr>
        <p:spPr bwMode="auto">
          <a:xfrm>
            <a:off x="6652777" y="4300226"/>
            <a:ext cx="575217" cy="3809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EC2FA-7F39-2597-BE98-7310D5C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/>
          <a:stretch/>
        </p:blipFill>
        <p:spPr>
          <a:xfrm>
            <a:off x="516000" y="2410719"/>
            <a:ext cx="5977066" cy="41599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23C57-333B-9973-198E-17C439DF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"/>
          <a:stretch/>
        </p:blipFill>
        <p:spPr>
          <a:xfrm>
            <a:off x="7387706" y="2621634"/>
            <a:ext cx="4248350" cy="37381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97007148-9D2D-BEC9-3415-8D0B67855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1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DDE7-DC45-E0CC-D92B-11D3C10DC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55384"/>
            <a:ext cx="7075594" cy="5528766"/>
          </a:xfrm>
        </p:spPr>
        <p:txBody>
          <a:bodyPr>
            <a:normAutofit/>
          </a:bodyPr>
          <a:lstStyle/>
          <a:p>
            <a:r>
              <a:rPr lang="en-US" sz="3200" dirty="0"/>
              <a:t>Visual Studio Windows Form Designer</a:t>
            </a:r>
            <a:r>
              <a:rPr lang="bg-BG" sz="3200" dirty="0"/>
              <a:t> съдържа "</a:t>
            </a:r>
            <a:r>
              <a:rPr lang="en-US" sz="3200" b="1" dirty="0"/>
              <a:t>Toolbox</a:t>
            </a:r>
            <a:r>
              <a:rPr lang="bg-BG" sz="3200" dirty="0"/>
              <a:t>" с компоненти</a:t>
            </a:r>
            <a:endParaRPr lang="en-US" sz="3000" dirty="0"/>
          </a:p>
          <a:p>
            <a:pPr lvl="1"/>
            <a:r>
              <a:rPr lang="bg-BG" sz="3000" dirty="0"/>
              <a:t>От </a:t>
            </a:r>
            <a:r>
              <a:rPr lang="en-US" sz="3000" b="1" dirty="0"/>
              <a:t>Toolbox</a:t>
            </a:r>
            <a:r>
              <a:rPr lang="bg-BG" sz="3000" b="1" dirty="0"/>
              <a:t> </a:t>
            </a:r>
            <a:r>
              <a:rPr lang="bg-BG" sz="3000" dirty="0"/>
              <a:t>прозореца можем да добавяме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към формата</a:t>
            </a:r>
            <a:endParaRPr lang="en-US" sz="3000" dirty="0"/>
          </a:p>
          <a:p>
            <a:pPr lvl="1"/>
            <a:r>
              <a:rPr lang="bg-BG" sz="3000" dirty="0"/>
              <a:t>За да го отворите, изберете менюто</a:t>
            </a:r>
            <a:br>
              <a:rPr lang="bg-BG" sz="3000" dirty="0"/>
            </a:br>
            <a:r>
              <a:rPr lang="en-US" sz="3000" b="1" dirty="0">
                <a:solidFill>
                  <a:schemeClr val="bg1"/>
                </a:solidFill>
              </a:rPr>
              <a:t>View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000" b="1" dirty="0">
                <a:solidFill>
                  <a:schemeClr val="bg1"/>
                </a:solidFill>
              </a:rPr>
              <a:t> Toolbox</a:t>
            </a:r>
          </a:p>
          <a:p>
            <a:pPr lvl="1"/>
            <a:endParaRPr lang="bg-BG" sz="3200" b="1" dirty="0"/>
          </a:p>
          <a:p>
            <a:pPr lvl="1"/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38C2E-EA69-3623-1DAB-0AFD07C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 Designer</a:t>
            </a:r>
            <a:r>
              <a:rPr lang="bg-BG" dirty="0"/>
              <a:t> – </a:t>
            </a:r>
            <a:r>
              <a:rPr lang="en-US" dirty="0"/>
              <a:t>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8A24-4FD9-330E-2784-3C83F5F9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184" y="1449000"/>
            <a:ext cx="4510816" cy="5059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CD2D7C9-BBB2-8870-0FA3-C7CCBDB3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25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800" dirty="0"/>
              <a:t>Избираме </a:t>
            </a:r>
            <a:r>
              <a:rPr lang="bg-BG" sz="2800" b="1" dirty="0">
                <a:solidFill>
                  <a:schemeClr val="bg1"/>
                </a:solidFill>
              </a:rPr>
              <a:t>коя контрола </a:t>
            </a:r>
            <a:r>
              <a:rPr lang="bg-BG" sz="2800" dirty="0"/>
              <a:t>искаме да добавим и я </a:t>
            </a:r>
            <a:r>
              <a:rPr lang="bg-BG" sz="2800" b="1" dirty="0">
                <a:solidFill>
                  <a:schemeClr val="bg1"/>
                </a:solidFill>
              </a:rPr>
              <a:t>дропваме във формата</a:t>
            </a:r>
            <a:endParaRPr lang="en-US" sz="2800" b="1" dirty="0">
              <a:solidFill>
                <a:schemeClr val="bg1"/>
              </a:solidFill>
            </a:endParaRPr>
          </a:p>
          <a:p>
            <a:pPr marL="442912" lvl="1" indent="0">
              <a:buNone/>
            </a:pPr>
            <a:endParaRPr lang="bg-BG" sz="2800" dirty="0"/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контрола във формата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472CB-5288-9323-4EF2-1299E6F56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8"/>
          <a:stretch/>
        </p:blipFill>
        <p:spPr>
          <a:xfrm>
            <a:off x="3261095" y="1899000"/>
            <a:ext cx="5669810" cy="4680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7E98F463-B05A-C07C-FA47-200917F95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2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228484"/>
            <a:ext cx="1234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/>
              <a:t>2. Променяме </a:t>
            </a:r>
            <a:r>
              <a:rPr lang="bg-BG" sz="2800" b="1" dirty="0">
                <a:solidFill>
                  <a:schemeClr val="bg1"/>
                </a:solidFill>
              </a:rPr>
              <a:t>името на контролата</a:t>
            </a:r>
            <a:r>
              <a:rPr lang="bg-BG" sz="2800" dirty="0"/>
              <a:t>: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button1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buttonShowDateTime</a:t>
            </a:r>
            <a:endParaRPr lang="bg-BG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7262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Задаване на име за поставената контрола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BAA7CF0-2AFA-0ABE-747A-1A2D77CD19FB}"/>
              </a:ext>
            </a:extLst>
          </p:cNvPr>
          <p:cNvSpPr/>
          <p:nvPr/>
        </p:nvSpPr>
        <p:spPr bwMode="auto">
          <a:xfrm>
            <a:off x="7238392" y="4039401"/>
            <a:ext cx="657608" cy="380938"/>
          </a:xfrm>
          <a:prstGeom prst="rightArrow">
            <a:avLst>
              <a:gd name="adj1" fmla="val 51057"/>
              <a:gd name="adj2" fmla="val 5698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753F-B8EC-090B-20A8-9532252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b="795"/>
          <a:stretch/>
        </p:blipFill>
        <p:spPr>
          <a:xfrm>
            <a:off x="8113112" y="2529000"/>
            <a:ext cx="3654514" cy="3401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A2486-7144-6254-681C-BC89A430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5" y="1989001"/>
            <a:ext cx="6558442" cy="4481738"/>
          </a:xfrm>
          <a:prstGeom prst="rect">
            <a:avLst/>
          </a:prstGeom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997C49FC-8A5A-0680-E22C-8C137A341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96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CFE0-F95F-E043-98BD-942EA0F8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Важно е след създаване на </a:t>
            </a:r>
            <a:r>
              <a:rPr lang="bg-BG" b="1" dirty="0">
                <a:solidFill>
                  <a:schemeClr val="bg1"/>
                </a:solidFill>
              </a:rPr>
              <a:t>форма</a:t>
            </a:r>
            <a:r>
              <a:rPr lang="bg-BG" dirty="0"/>
              <a:t> или слагане на </a:t>
            </a:r>
            <a:r>
              <a:rPr lang="bg-BG" b="1" dirty="0">
                <a:solidFill>
                  <a:schemeClr val="bg1"/>
                </a:solidFill>
              </a:rPr>
              <a:t>контрола</a:t>
            </a:r>
            <a:r>
              <a:rPr lang="bg-BG" dirty="0"/>
              <a:t> веднага да зададете </a:t>
            </a:r>
            <a:r>
              <a:rPr lang="bg-BG" b="1" dirty="0">
                <a:solidFill>
                  <a:schemeClr val="bg1"/>
                </a:solidFill>
              </a:rPr>
              <a:t>описателно име</a:t>
            </a:r>
          </a:p>
          <a:p>
            <a:pPr lvl="1"/>
            <a:r>
              <a:rPr lang="bg-BG" dirty="0"/>
              <a:t>Името трябва да отговаря на въпроса:</a:t>
            </a:r>
            <a:br>
              <a:rPr lang="bg-BG" dirty="0"/>
            </a:br>
            <a:r>
              <a:rPr lang="bg-BG" sz="3200" dirty="0"/>
              <a:t>"</a:t>
            </a:r>
            <a:r>
              <a:rPr lang="bg-BG" b="1" dirty="0"/>
              <a:t>За какво служи тази форма/контрола?</a:t>
            </a:r>
            <a:r>
              <a:rPr lang="en-BG" sz="3200" dirty="0"/>
              <a:t>"</a:t>
            </a:r>
            <a:endParaRPr lang="bg-BG" dirty="0"/>
          </a:p>
          <a:p>
            <a:pPr lvl="1"/>
            <a:r>
              <a:rPr lang="bg-BG" dirty="0"/>
              <a:t>Сменяме числото "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bg-BG" dirty="0"/>
              <a:t>" с нещо описателно</a:t>
            </a:r>
          </a:p>
          <a:p>
            <a:pPr lvl="1"/>
            <a:r>
              <a:rPr lang="bg-BG" dirty="0"/>
              <a:t>Примерно "</a:t>
            </a:r>
            <a:r>
              <a:rPr lang="en-US" b="1" dirty="0">
                <a:latin typeface="Consolas" panose="020B0609020204030204" pitchFamily="49" charset="0"/>
              </a:rPr>
              <a:t>button1</a:t>
            </a:r>
            <a:r>
              <a:rPr lang="bg-BG" dirty="0"/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buttonConfirm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46036-87CF-2584-691D-70996131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Задавайте описателни имена на променливите</a:t>
            </a: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B4300-5445-835E-9FF3-8B520FCC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000" y="5102586"/>
            <a:ext cx="9479332" cy="571996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300" b="1" noProof="1">
                <a:latin typeface="Consolas" pitchFamily="49" charset="0"/>
              </a:rPr>
              <a:t>buttonConfirm, buttonDelete, textBoxCity, dropdownCountry</a:t>
            </a:r>
          </a:p>
        </p:txBody>
      </p:sp>
      <p:pic>
        <p:nvPicPr>
          <p:cNvPr id="6" name="Picture 2" descr="haken, installed, ok, package, richtig, right, tick, updated icon">
            <a:extLst>
              <a:ext uri="{FF2B5EF4-FFF2-40B4-BE49-F238E27FC236}">
                <a16:creationId xmlns:a16="http://schemas.microsoft.com/office/drawing/2014/main" id="{02D4B371-D07C-E81F-72E2-7F484C9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380" y="5132984"/>
            <a:ext cx="568622" cy="5112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4657A0B-9455-132D-CC8B-E0DA55A5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668" y="5944035"/>
            <a:ext cx="9479332" cy="58738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</a:rPr>
              <a:t>button1, button2, a, b, c, foo, input, dropdownNew</a:t>
            </a:r>
          </a:p>
        </p:txBody>
      </p:sp>
      <p:pic>
        <p:nvPicPr>
          <p:cNvPr id="8" name="Picture 7" descr="approve, block, cancel, delete, reject icon">
            <a:extLst>
              <a:ext uri="{FF2B5EF4-FFF2-40B4-BE49-F238E27FC236}">
                <a16:creationId xmlns:a16="http://schemas.microsoft.com/office/drawing/2014/main" id="{B9FC1100-79FD-11F7-B316-7A8C4BE1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51" y="5971097"/>
            <a:ext cx="538851" cy="5332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3BB7-71A4-75B0-55DA-6EDCE03B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00" y="2079000"/>
            <a:ext cx="3182030" cy="1714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6643011-0EF6-8858-4079-800F4926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47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E53C6-AC30-9CE2-C706-9397A0EC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</a:t>
            </a:r>
            <a:r>
              <a:rPr lang="bg-BG" sz="2800" dirty="0"/>
              <a:t>. Променяме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бутона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3BB75-8C1C-A612-CC2B-30E4FEF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Настройка на контроли във формата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0E8D0DE-E94A-B6C8-B37A-42AE2A6C0C5D}"/>
              </a:ext>
            </a:extLst>
          </p:cNvPr>
          <p:cNvSpPr/>
          <p:nvPr/>
        </p:nvSpPr>
        <p:spPr bwMode="auto">
          <a:xfrm>
            <a:off x="7087635" y="4035549"/>
            <a:ext cx="600153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C1D0-A538-E436-F0F3-008D7C16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1"/>
          <a:stretch/>
        </p:blipFill>
        <p:spPr>
          <a:xfrm>
            <a:off x="364588" y="2009869"/>
            <a:ext cx="6586412" cy="4490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AF964-3612-1762-60D4-46E0544F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424" y="2284508"/>
            <a:ext cx="3941600" cy="394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AEC2DCC4-25BC-8C7A-2700-DF61CD899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58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Какво е </a:t>
            </a:r>
            <a:r>
              <a:rPr lang="bg-BG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графичен потребителски интерфейс 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Въведение в </a:t>
            </a:r>
            <a:r>
              <a:rPr lang="en-US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Windows Forms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Първо </a:t>
            </a:r>
            <a:r>
              <a:rPr lang="en-US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 </a:t>
            </a:r>
            <a:r>
              <a:rPr lang="bg-BG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приложение</a:t>
            </a:r>
          </a:p>
          <a:p>
            <a:pPr lvl="1"/>
            <a:r>
              <a:rPr lang="bg-BG" sz="3199" dirty="0">
                <a:latin typeface="Calibri" panose="020F0502020204030204" pitchFamily="34" charset="0"/>
                <a:cs typeface="Calibri" panose="020F0502020204030204" pitchFamily="34" charset="0"/>
              </a:rPr>
              <a:t>Форма, бутон, свойства, хващане и обработка на събития</a:t>
            </a:r>
            <a:endParaRPr lang="en-US" sz="319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͏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͏͏</a:t>
            </a:r>
            <a:r>
              <a:rPr lang="bg-BG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Основни контроли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Form, Button</a:t>
            </a: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399" dirty="0">
                <a:latin typeface="Calibri" panose="020F0502020204030204" pitchFamily="34" charset="0"/>
                <a:cs typeface="Calibri" panose="020F0502020204030204" pitchFamily="34" charset="0"/>
              </a:rPr>
              <a:t>Label, TextBox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399" dirty="0">
                <a:latin typeface="Calibri" panose="020F0502020204030204" pitchFamily="34" charset="0"/>
                <a:cs typeface="Calibri" panose="020F0502020204030204" pitchFamily="34" charset="0"/>
              </a:rPr>
              <a:t>͏Примерно приложение:</a:t>
            </a:r>
            <a:r>
              <a:rPr lang="bg-BG" sz="3399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399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суматор на две числа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͏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Други контроли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: падащ списък,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radio button</a:t>
            </a:r>
            <a:endParaRPr lang="bg-BG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bg-BG" sz="3400" dirty="0">
                <a:latin typeface="Calibri" panose="020F0502020204030204" pitchFamily="34" charset="0"/>
                <a:cs typeface="Calibri" panose="020F0502020204030204" pitchFamily="34" charset="0"/>
              </a:rPr>
              <a:t>Примерно приложение: </a:t>
            </a:r>
            <a:r>
              <a:rPr lang="bg-BG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конвертор на валути</a:t>
            </a:r>
            <a:endParaRPr lang="bg-BG" sz="3400" b="1" dirty="0">
              <a:solidFill>
                <a:schemeClr val="bg1"/>
              </a:solidFill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6F4A90B-B4CB-C7E0-BCDB-58DCCE88D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829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2A21-E23C-6B71-084F-CB17AF90A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 да </a:t>
            </a:r>
            <a:r>
              <a:rPr lang="bg-BG" sz="3200" b="1" dirty="0">
                <a:solidFill>
                  <a:schemeClr val="bg1"/>
                </a:solidFill>
              </a:rPr>
              <a:t>стартираме</a:t>
            </a:r>
            <a:r>
              <a:rPr lang="bg-BG" sz="3200" dirty="0"/>
              <a:t> нашия проект, избираме </a:t>
            </a:r>
            <a:r>
              <a:rPr lang="en-US" sz="3200" b="1" dirty="0">
                <a:solidFill>
                  <a:schemeClr val="bg1"/>
                </a:solidFill>
              </a:rPr>
              <a:t>Debug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bg1"/>
                </a:solidFill>
              </a:rPr>
              <a:t> Start Without Debugging</a:t>
            </a:r>
            <a:r>
              <a:rPr lang="bg-BG" sz="3200" dirty="0"/>
              <a:t> или натискаме </a:t>
            </a:r>
            <a:r>
              <a:rPr lang="en-US" sz="3200" dirty="0"/>
              <a:t>[</a:t>
            </a:r>
            <a:r>
              <a:rPr lang="en-US" sz="3200" b="1" dirty="0">
                <a:solidFill>
                  <a:schemeClr val="bg1"/>
                </a:solidFill>
              </a:rPr>
              <a:t>Ctrl+F5</a:t>
            </a:r>
            <a:r>
              <a:rPr lang="en-US" sz="3200" dirty="0"/>
              <a:t>]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90CE0-3223-EE15-4328-047E56D8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стартиране на проекта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D1A20-848D-071B-D47E-951B93F7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0" y="2619000"/>
            <a:ext cx="5578183" cy="384787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FA3938-22D1-D92E-0216-0BAD124A5688}"/>
              </a:ext>
            </a:extLst>
          </p:cNvPr>
          <p:cNvSpPr/>
          <p:nvPr/>
        </p:nvSpPr>
        <p:spPr bwMode="auto">
          <a:xfrm>
            <a:off x="6920759" y="4323178"/>
            <a:ext cx="643664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BEF9F-1FB6-35B0-1077-2545C10B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t="1150" b="1318"/>
          <a:stretch/>
        </p:blipFill>
        <p:spPr>
          <a:xfrm>
            <a:off x="7963766" y="3429000"/>
            <a:ext cx="3448930" cy="2096823"/>
          </a:xfrm>
          <a:prstGeom prst="roundRect">
            <a:avLst>
              <a:gd name="adj" fmla="val 5604"/>
            </a:avLst>
          </a:prstGeom>
          <a:ln w="9525" cap="sq">
            <a:solidFill>
              <a:schemeClr val="bg2">
                <a:lumMod val="75000"/>
              </a:schemeClr>
            </a:solidFill>
            <a:miter lim="800000"/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72182E77-EB89-2738-A3BD-7EF257D6B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388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1AE6-9368-151B-8FE7-EDD3FC815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210137"/>
            <a:ext cx="11818096" cy="5528766"/>
          </a:xfrm>
        </p:spPr>
        <p:txBody>
          <a:bodyPr>
            <a:normAutofit/>
          </a:bodyPr>
          <a:lstStyle/>
          <a:p>
            <a:r>
              <a:rPr lang="bg-BG" dirty="0"/>
              <a:t>Какво са </a:t>
            </a:r>
            <a:r>
              <a:rPr lang="bg-BG" b="1" dirty="0">
                <a:solidFill>
                  <a:schemeClr val="bg1"/>
                </a:solidFill>
              </a:rPr>
              <a:t>събитията</a:t>
            </a:r>
            <a:r>
              <a:rPr lang="bg-BG" dirty="0"/>
              <a:t>?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Събития</a:t>
            </a:r>
            <a:r>
              <a:rPr lang="bg-BG" dirty="0"/>
              <a:t> == </a:t>
            </a:r>
            <a:r>
              <a:rPr lang="bg-BG" b="1" dirty="0">
                <a:solidFill>
                  <a:schemeClr val="bg1"/>
                </a:solidFill>
              </a:rPr>
              <a:t>действия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Windows Forms</a:t>
            </a:r>
            <a:r>
              <a:rPr lang="bg-BG" dirty="0"/>
              <a:t>, които могат да се </a:t>
            </a:r>
            <a:r>
              <a:rPr lang="bg-BG" b="1" dirty="0"/>
              <a:t>прихванат</a:t>
            </a:r>
            <a:r>
              <a:rPr lang="bg-BG" dirty="0"/>
              <a:t> и </a:t>
            </a:r>
            <a:r>
              <a:rPr lang="bg-BG" b="1" dirty="0"/>
              <a:t>обработят</a:t>
            </a:r>
            <a:r>
              <a:rPr lang="bg-BG" dirty="0"/>
              <a:t> с код на </a:t>
            </a:r>
            <a:r>
              <a:rPr lang="en-US" dirty="0"/>
              <a:t>C#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натискане на бутон изпълни ето този код</a:t>
            </a:r>
          </a:p>
          <a:p>
            <a:pPr lvl="1"/>
            <a:r>
              <a:rPr lang="bg-BG" b="1" dirty="0"/>
              <a:t>Пример</a:t>
            </a:r>
            <a:r>
              <a:rPr lang="bg-BG" dirty="0"/>
              <a:t>: при показване на формата изпълни ето този код</a:t>
            </a:r>
            <a:endParaRPr lang="en-US" dirty="0"/>
          </a:p>
          <a:p>
            <a:r>
              <a:rPr lang="bg-BG" dirty="0"/>
              <a:t>В нашия </a:t>
            </a:r>
            <a:r>
              <a:rPr lang="en-US" dirty="0"/>
              <a:t>app </a:t>
            </a:r>
            <a:r>
              <a:rPr lang="bg-BG" dirty="0"/>
              <a:t>искаме да </a:t>
            </a:r>
            <a:r>
              <a:rPr lang="bg-BG" b="1" dirty="0">
                <a:solidFill>
                  <a:schemeClr val="bg1"/>
                </a:solidFill>
              </a:rPr>
              <a:t>хванем</a:t>
            </a:r>
            <a:r>
              <a:rPr lang="bg-BG" dirty="0"/>
              <a:t> "</a:t>
            </a:r>
            <a:r>
              <a:rPr lang="bg-BG" i="1" dirty="0"/>
              <a:t>натискане на бутона</a:t>
            </a:r>
            <a:r>
              <a:rPr lang="bg-BG" dirty="0"/>
              <a:t>" и да покажем текущата </a:t>
            </a:r>
            <a:r>
              <a:rPr lang="bg-BG" b="1" dirty="0">
                <a:solidFill>
                  <a:schemeClr val="bg1"/>
                </a:solidFill>
              </a:rPr>
              <a:t>дата и час</a:t>
            </a:r>
          </a:p>
          <a:p>
            <a:pPr lvl="1"/>
            <a:r>
              <a:rPr lang="bg-BG" dirty="0"/>
              <a:t>Хващаме събитието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Button.Click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и пишем </a:t>
            </a:r>
            <a:r>
              <a:rPr lang="en-US" dirty="0"/>
              <a:t>C# </a:t>
            </a:r>
            <a:r>
              <a:rPr lang="bg-BG" dirty="0"/>
              <a:t>код (</a:t>
            </a:r>
            <a:r>
              <a:rPr lang="bg-BG" b="1" dirty="0">
                <a:solidFill>
                  <a:schemeClr val="bg1"/>
                </a:solidFill>
              </a:rPr>
              <a:t>обработчик</a:t>
            </a:r>
            <a:r>
              <a:rPr lang="bg-BG" dirty="0"/>
              <a:t> на събитието)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E695-F73B-61A7-6761-7CD5D08A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Хващане и обработка на събития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AA0397-2A9C-7EC7-E078-D9FAB6546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640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B759-18DA-96F4-F423-4E18A8BDD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За да </a:t>
            </a:r>
            <a:r>
              <a:rPr lang="bg-BG" sz="3000" b="1" dirty="0">
                <a:solidFill>
                  <a:schemeClr val="bg1"/>
                </a:solidFill>
              </a:rPr>
              <a:t>хванем</a:t>
            </a:r>
            <a:r>
              <a:rPr lang="bg-BG" sz="3000" dirty="0"/>
              <a:t> </a:t>
            </a:r>
            <a:r>
              <a:rPr lang="en-US" sz="3000" b="1" dirty="0">
                <a:latin typeface="Consolas" panose="020B0609020204030204" pitchFamily="49" charset="0"/>
              </a:rPr>
              <a:t>Button.Click</a:t>
            </a:r>
            <a:r>
              <a:rPr lang="bg-BG" sz="3000" dirty="0"/>
              <a:t>, намираме свойството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en-US" sz="3000" dirty="0"/>
              <a:t> </a:t>
            </a:r>
            <a:r>
              <a:rPr lang="bg-BG" sz="3000" dirty="0"/>
              <a:t>от прозореца </a:t>
            </a:r>
            <a:r>
              <a:rPr lang="en-US" sz="3000" b="1" dirty="0">
                <a:solidFill>
                  <a:schemeClr val="bg1"/>
                </a:solidFill>
              </a:rPr>
              <a:t>Properties</a:t>
            </a:r>
            <a:r>
              <a:rPr lang="bg-BG" sz="3000" b="1" dirty="0">
                <a:solidFill>
                  <a:schemeClr val="bg1"/>
                </a:solidFill>
              </a:rPr>
              <a:t> </a:t>
            </a:r>
            <a:r>
              <a:rPr lang="bg-BG" sz="3000" dirty="0"/>
              <a:t>и</a:t>
            </a:r>
            <a:r>
              <a:rPr lang="bg-BG" sz="3000" dirty="0">
                <a:solidFill>
                  <a:schemeClr val="bg1"/>
                </a:solidFill>
              </a:rPr>
              <a:t> </a:t>
            </a:r>
            <a:r>
              <a:rPr lang="bg-BG" sz="3000" dirty="0"/>
              <a:t>щракаме</a:t>
            </a:r>
            <a:r>
              <a:rPr lang="bg-BG" sz="3000" b="1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2 пъти </a:t>
            </a:r>
            <a:r>
              <a:rPr lang="bg-BG" sz="3000" dirty="0"/>
              <a:t>върху празното поле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2800" dirty="0"/>
              <a:t>Така създаваме метод-обработчик за това свойство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54D5F-7406-D6CA-1964-EA0B2E9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Хващане на </a:t>
            </a:r>
            <a:r>
              <a:rPr lang="en-US" dirty="0"/>
              <a:t>Button.Click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FEB5-D8A3-C58C-B9DD-066D1D24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71" y="2979000"/>
            <a:ext cx="3844229" cy="35266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41702-DD24-AF51-00A2-49E81393E285}"/>
              </a:ext>
            </a:extLst>
          </p:cNvPr>
          <p:cNvSpPr/>
          <p:nvPr/>
        </p:nvSpPr>
        <p:spPr bwMode="auto">
          <a:xfrm>
            <a:off x="6564901" y="4513133"/>
            <a:ext cx="619400" cy="4395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D1DBFC-85A6-FCCC-8992-EDBF876463A6}"/>
              </a:ext>
            </a:extLst>
          </p:cNvPr>
          <p:cNvGrpSpPr/>
          <p:nvPr/>
        </p:nvGrpSpPr>
        <p:grpSpPr>
          <a:xfrm>
            <a:off x="850425" y="2883494"/>
            <a:ext cx="5362553" cy="3698795"/>
            <a:chOff x="850425" y="2883494"/>
            <a:chExt cx="5362553" cy="3698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809FB-4507-5EE4-6625-320BF669F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27"/>
            <a:stretch/>
          </p:blipFill>
          <p:spPr>
            <a:xfrm>
              <a:off x="850425" y="2883494"/>
              <a:ext cx="5362553" cy="369879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87231F-1844-8A52-2A48-E449897425DE}"/>
                </a:ext>
              </a:extLst>
            </p:cNvPr>
            <p:cNvCxnSpPr/>
            <p:nvPr/>
          </p:nvCxnSpPr>
          <p:spPr>
            <a:xfrm flipH="1">
              <a:off x="5148865" y="5051135"/>
              <a:ext cx="431100" cy="540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C1EEB5F-3BEC-82A4-0275-1A7C3D7B0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7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F82-CDD0-3D6D-166E-315A4FBC9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При двойно щракване в събитието, в отворилия се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файл ще се покаже метода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buttonShowDateTime_Click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bg-B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Добавяме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код, който визуализира в бутона текущата 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дата 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bg-BG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час</a:t>
            </a: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3E153-C4CC-67E3-4275-F1B006D9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3319CA-24AA-7BAB-775B-382EC1A8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2398683"/>
            <a:ext cx="11205000" cy="1390317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2AB02A-1C66-5890-57C8-3B83DF3B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00" y="4745117"/>
            <a:ext cx="11205000" cy="1833515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private void buttonShowDateTime_Click(object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buttonShowDateTime.Text = DateTime.Now.ToString();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FDD0CF2-78C6-8C67-7AAB-BD927384E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60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61757F-7D64-2C42-CD0D-7DD53487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</a:t>
            </a:r>
            <a:r>
              <a:rPr lang="en-US" dirty="0"/>
              <a:t>Button.Click</a:t>
            </a:r>
            <a:r>
              <a:rPr lang="bg-BG" dirty="0"/>
              <a:t> във </a:t>
            </a:r>
            <a:r>
              <a:rPr lang="en-US" dirty="0"/>
              <a:t>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87B29-A564-E16B-38BF-82C1C254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0" y="1388365"/>
            <a:ext cx="9990000" cy="5267135"/>
          </a:xfrm>
          <a:prstGeom prst="rect">
            <a:avLst/>
          </a:prstGeom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06247027-A414-44D6-4347-1A7D029385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79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24134-39D6-22C9-3692-9DD462981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Вече бутонът работи, както се очаква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A12DD-A865-EAD9-FB6C-CCFCC6C3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1365-5FDE-32B1-3F03-D54AB0E8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3696" r="2254" b="5709"/>
          <a:stretch/>
        </p:blipFill>
        <p:spPr>
          <a:xfrm>
            <a:off x="502193" y="2799000"/>
            <a:ext cx="4833451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F238-6724-D6D4-336D-0D8D6EC09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6619459" y="2799000"/>
            <a:ext cx="5070348" cy="256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CC05F2-7855-3F67-DF4E-8CE9A3351060}"/>
              </a:ext>
            </a:extLst>
          </p:cNvPr>
          <p:cNvSpPr/>
          <p:nvPr/>
        </p:nvSpPr>
        <p:spPr bwMode="auto">
          <a:xfrm>
            <a:off x="5609360" y="3839765"/>
            <a:ext cx="736364" cy="48347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15A688E2-5945-0649-25F7-CA58372A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1000" y="3582285"/>
            <a:ext cx="782810" cy="782810"/>
          </a:xfrm>
          <a:prstGeom prst="rect">
            <a:avLst/>
          </a:prstGeom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BE5765FE-7804-0A5E-DE30-5A1FBB99E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095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B25FE8-E177-3457-E8C9-A8B496372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719000"/>
            <a:ext cx="2032000" cy="2032000"/>
          </a:xfrm>
          <a:prstGeom prst="rect">
            <a:avLst/>
          </a:prstGeom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F554E7E9-B81F-ACE3-6EAF-90C961ADF1E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Основни </a:t>
            </a:r>
            <a:r>
              <a:rPr lang="en-US"/>
              <a:t>UI </a:t>
            </a:r>
            <a:r>
              <a:rPr lang="bg-BG"/>
              <a:t>контроли</a:t>
            </a:r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B0EB6E11-1E30-1920-023A-715921163ED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Form, Button, Label, TextBox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488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7054-8886-0132-A83A-DBFC5781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0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Формите</a:t>
            </a:r>
            <a:r>
              <a:rPr lang="bg-BG" dirty="0"/>
              <a:t> (</a:t>
            </a:r>
            <a:r>
              <a:rPr lang="en-US" dirty="0"/>
              <a:t>form, </a:t>
            </a:r>
            <a:r>
              <a:rPr lang="bg-BG" dirty="0"/>
              <a:t>формуляр) са прозорци, които съдържат </a:t>
            </a:r>
            <a:r>
              <a:rPr lang="en-US" dirty="0"/>
              <a:t>UI </a:t>
            </a:r>
            <a:r>
              <a:rPr lang="bg-BG" dirty="0"/>
              <a:t>контроли</a:t>
            </a:r>
            <a:endParaRPr lang="en-US" dirty="0"/>
          </a:p>
          <a:p>
            <a:pPr lvl="1"/>
            <a:r>
              <a:rPr lang="bg-BG" dirty="0"/>
              <a:t>Зад всяка форма има </a:t>
            </a:r>
            <a:r>
              <a:rPr lang="en-US" b="1" dirty="0"/>
              <a:t>C# </a:t>
            </a:r>
            <a:r>
              <a:rPr lang="bg-BG" b="1" dirty="0"/>
              <a:t>файл </a:t>
            </a:r>
            <a:r>
              <a:rPr lang="bg-BG" dirty="0"/>
              <a:t>с нейния код</a:t>
            </a:r>
          </a:p>
          <a:p>
            <a:pPr lvl="1"/>
            <a:r>
              <a:rPr lang="bg-BG" dirty="0"/>
              <a:t>Формата има дизайнер и код:</a:t>
            </a:r>
          </a:p>
          <a:p>
            <a:pPr lvl="2"/>
            <a:r>
              <a:rPr lang="bg-BG" dirty="0"/>
              <a:t>Показване на дизайнера: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Shift+F7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lvl="2"/>
            <a:r>
              <a:rPr lang="bg-BG" dirty="0"/>
              <a:t>Показване на кода: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F7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E8F00-D37E-4BE5-3757-03DB5AA1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A2C5-B662-0845-E043-ECC4A78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00" y="1245548"/>
            <a:ext cx="3479800" cy="2019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98A1E-68D0-2E99-0410-964F2F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9" y="3593153"/>
            <a:ext cx="4910641" cy="26688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EC43DE8-029E-A2BB-2625-B981A1A3F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98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sz="3400" dirty="0"/>
              <a:t> – </a:t>
            </a:r>
            <a:r>
              <a:rPr lang="bg-BG" altLang="en-US" sz="3400" dirty="0"/>
              <a:t>изобразява текст във формата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</a:t>
            </a:r>
            <a:r>
              <a:rPr lang="bg-BG" altLang="en-US" sz="3000" dirty="0"/>
              <a:t> текстът, който се изобразява</a:t>
            </a:r>
            <a:endParaRPr lang="en-US" altLang="en-US" sz="3000" b="1" dirty="0">
              <a:latin typeface="Consolas" panose="020B0609020204030204" pitchFamily="49" charset="0"/>
            </a:endParaRPr>
          </a:p>
          <a:p>
            <a:pPr>
              <a:spcBef>
                <a:spcPct val="25000"/>
              </a:spcBef>
              <a:buClr>
                <a:schemeClr val="tx1"/>
              </a:buClr>
            </a:pPr>
            <a:r>
              <a:rPr lang="bg-BG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TextBox</a:t>
            </a:r>
            <a:r>
              <a:rPr lang="bg-BG" altLang="en-US" sz="3400" dirty="0"/>
              <a:t> –</a:t>
            </a:r>
            <a:r>
              <a:rPr lang="en-US" altLang="en-US" sz="3400" dirty="0"/>
              <a:t> </a:t>
            </a:r>
            <a:r>
              <a:rPr lang="bg-BG" altLang="en-US" sz="3400" dirty="0"/>
              <a:t>поле за въвеждане на текст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(</a:t>
            </a:r>
            <a:r>
              <a:rPr lang="en-US" altLang="en-US" sz="3000" b="1" dirty="0">
                <a:latin typeface="Consolas" panose="020B0609020204030204" pitchFamily="49" charset="0"/>
              </a:rPr>
              <a:t>Lines</a:t>
            </a:r>
            <a:r>
              <a:rPr lang="en-US" altLang="en-US" sz="3000" dirty="0"/>
              <a:t>) – </a:t>
            </a:r>
            <a:r>
              <a:rPr lang="bg-BG" altLang="en-US" sz="3000" dirty="0"/>
              <a:t>съдържа въведения текст</a:t>
            </a:r>
            <a:endParaRPr lang="en-US" altLang="en-US" sz="3000" dirty="0"/>
          </a:p>
          <a:p>
            <a:pPr lvl="1">
              <a:spcBef>
                <a:spcPct val="25000"/>
              </a:spcBef>
            </a:pPr>
            <a:r>
              <a:rPr lang="bg-BG" altLang="en-US" sz="3000" b="1" dirty="0">
                <a:latin typeface="Consolas" panose="020B0609020204030204" pitchFamily="49" charset="0"/>
              </a:rPr>
              <a:t>Multiline</a:t>
            </a:r>
            <a:r>
              <a:rPr lang="bg-BG" altLang="en-US" sz="3000" dirty="0"/>
              <a:t> – задава режим</a:t>
            </a:r>
            <a:r>
              <a:rPr lang="en-US" altLang="en-US" sz="3000" dirty="0"/>
              <a:t> "</a:t>
            </a:r>
            <a:r>
              <a:rPr lang="bg-BG" altLang="en-US" sz="3000" dirty="0"/>
              <a:t>въвеждане на няколко реда"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alt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sz="3400" dirty="0"/>
              <a:t> –</a:t>
            </a:r>
            <a:r>
              <a:rPr lang="bg-BG" altLang="en-US" sz="3400" dirty="0"/>
              <a:t> бутон за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Click</a:t>
            </a:r>
            <a:r>
              <a:rPr lang="en-US" altLang="en-US" sz="3000" dirty="0"/>
              <a:t> – </a:t>
            </a:r>
            <a:r>
              <a:rPr lang="bg-BG" altLang="en-US" sz="3000" dirty="0"/>
              <a:t>активира се при натискане</a:t>
            </a:r>
          </a:p>
          <a:p>
            <a:pPr lvl="1">
              <a:spcBef>
                <a:spcPct val="25000"/>
              </a:spcBef>
            </a:pPr>
            <a:r>
              <a:rPr lang="en-US" altLang="en-US" sz="3000" b="1" dirty="0">
                <a:latin typeface="Consolas" panose="020B0609020204030204" pitchFamily="49" charset="0"/>
              </a:rPr>
              <a:t>Text</a:t>
            </a:r>
            <a:r>
              <a:rPr lang="en-US" altLang="en-US" sz="3000" dirty="0"/>
              <a:t> – </a:t>
            </a:r>
            <a:r>
              <a:rPr lang="bg-BG" altLang="en-US" sz="3000" dirty="0"/>
              <a:t>задава текста върху бутона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12EB1-D58D-9AC0-1E14-57E6118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11" y="1612585"/>
            <a:ext cx="1420696" cy="5608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6A99D-5024-A4C2-350E-28966672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11" y="3132216"/>
            <a:ext cx="2005847" cy="5935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930AC-E2B6-47CB-2E6E-EC99A127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" b="5050"/>
          <a:stretch/>
        </p:blipFill>
        <p:spPr>
          <a:xfrm>
            <a:off x="9662811" y="5269951"/>
            <a:ext cx="1657785" cy="67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B8458552-D340-5231-0454-5012B91D5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676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6B3F-BF74-096D-0283-EE9B9CAB7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905598" cy="657875"/>
          </a:xfrm>
        </p:spPr>
        <p:txBody>
          <a:bodyPr/>
          <a:lstStyle/>
          <a:p>
            <a:r>
              <a:rPr lang="en-US" dirty="0"/>
              <a:t>UI </a:t>
            </a:r>
            <a:r>
              <a:rPr lang="bg-BG" dirty="0"/>
              <a:t>контролите имат </a:t>
            </a:r>
            <a:r>
              <a:rPr lang="bg-BG" b="1" dirty="0">
                <a:solidFill>
                  <a:schemeClr val="bg1"/>
                </a:solidFill>
              </a:rPr>
              <a:t>свойства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7E179-B0E1-E48A-B401-A4A2848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Свойства и събития на контролите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9D1C9-1B5B-A779-F4F0-FA3BDBFC4BE3}"/>
              </a:ext>
            </a:extLst>
          </p:cNvPr>
          <p:cNvGrpSpPr/>
          <p:nvPr/>
        </p:nvGrpSpPr>
        <p:grpSpPr>
          <a:xfrm>
            <a:off x="1236000" y="1982678"/>
            <a:ext cx="4424544" cy="4551322"/>
            <a:chOff x="1236000" y="1982678"/>
            <a:chExt cx="4424544" cy="4551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7548AB-5E7E-3C53-34A1-1BC8EDB9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000" y="1982678"/>
              <a:ext cx="4424544" cy="455132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F73961D-DFDF-D305-0037-5E8EB0D6E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2955" y="2113609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5D181-5B58-02C5-B3E8-CF6A0BE965CA}"/>
              </a:ext>
            </a:extLst>
          </p:cNvPr>
          <p:cNvGrpSpPr/>
          <p:nvPr/>
        </p:nvGrpSpPr>
        <p:grpSpPr>
          <a:xfrm>
            <a:off x="6456000" y="1982678"/>
            <a:ext cx="4425247" cy="4551322"/>
            <a:chOff x="6456000" y="1982678"/>
            <a:chExt cx="4425247" cy="45513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DE76BA-AAF4-907C-E925-7E8BD1DA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000" y="1982678"/>
              <a:ext cx="4425247" cy="455132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EE0A5D-0F8D-21CE-586A-4CF1B3E1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218" y="2134391"/>
              <a:ext cx="720000" cy="7650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164437B-6EAA-9CAC-BA51-B6ADC37C3E3B}"/>
              </a:ext>
            </a:extLst>
          </p:cNvPr>
          <p:cNvSpPr txBox="1">
            <a:spLocks/>
          </p:cNvSpPr>
          <p:nvPr/>
        </p:nvSpPr>
        <p:spPr>
          <a:xfrm>
            <a:off x="5974101" y="1196125"/>
            <a:ext cx="3109638" cy="65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dirty="0"/>
              <a:t>и </a:t>
            </a:r>
            <a:r>
              <a:rPr lang="bg-BG" b="1" dirty="0">
                <a:solidFill>
                  <a:schemeClr val="bg1"/>
                </a:solidFill>
              </a:rPr>
              <a:t>събития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088BE-542C-0D57-3629-76DF5816E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35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8DB84B6-B7B1-2E36-BBE5-6DDA4A51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584000"/>
            <a:ext cx="2501900" cy="2286000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F57C577F-3D48-6C22-962F-F145A52695A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583154"/>
            <a:ext cx="10961783" cy="768084"/>
          </a:xfrm>
        </p:spPr>
        <p:txBody>
          <a:bodyPr/>
          <a:lstStyle/>
          <a:p>
            <a:r>
              <a:rPr lang="bg-BG" dirty="0"/>
              <a:t>Графичен потребителски интерфейс</a:t>
            </a:r>
          </a:p>
        </p:txBody>
      </p:sp>
      <p:sp>
        <p:nvSpPr>
          <p:cNvPr id="7" name="Заглавие 6">
            <a:extLst>
              <a:ext uri="{FF2B5EF4-FFF2-40B4-BE49-F238E27FC236}">
                <a16:creationId xmlns:a16="http://schemas.microsoft.com/office/drawing/2014/main" id="{474B0C63-FD0C-5E1F-27CC-9FE0731F8C1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53054" y="4734000"/>
            <a:ext cx="11285892" cy="768084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GUI?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6881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620FBA-8BAA-A427-D6EF-7E06B6E6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" t="1351" r="559" b="2526"/>
          <a:stretch/>
        </p:blipFill>
        <p:spPr>
          <a:xfrm>
            <a:off x="2923500" y="829085"/>
            <a:ext cx="6345000" cy="376273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DE621483-9DC2-5B29-9D8C-47BCECB1351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630916"/>
            <a:ext cx="10961783" cy="768084"/>
          </a:xfrm>
        </p:spPr>
        <p:txBody>
          <a:bodyPr/>
          <a:lstStyle/>
          <a:p>
            <a:r>
              <a:rPr lang="ru-RU" dirty="0"/>
              <a:t>Примерно приложение: сумиране на 2 числа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84618C01-D705-522C-0AC3-3F7EDF69E49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775916"/>
            <a:ext cx="10961783" cy="768084"/>
          </a:xfrm>
        </p:spPr>
        <p:txBody>
          <a:bodyPr/>
          <a:lstStyle/>
          <a:p>
            <a:r>
              <a:rPr lang="bg-BG" dirty="0"/>
              <a:t>Суматор за числа</a:t>
            </a:r>
          </a:p>
        </p:txBody>
      </p:sp>
    </p:spTree>
    <p:extLst>
      <p:ext uri="{BB962C8B-B14F-4D97-AF65-F5344CB8AC3E}">
        <p14:creationId xmlns:p14="http://schemas.microsoft.com/office/powerpoint/2010/main" val="412983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b="1" dirty="0"/>
              <a:t>GUI </a:t>
            </a:r>
            <a:r>
              <a:rPr lang="bg-BG" b="1" dirty="0"/>
              <a:t>приложение</a:t>
            </a:r>
            <a:r>
              <a:rPr lang="bg-BG" dirty="0"/>
              <a:t>, което да намира </a:t>
            </a:r>
            <a:r>
              <a:rPr lang="bg-BG" b="1" dirty="0">
                <a:solidFill>
                  <a:schemeClr val="bg1"/>
                </a:solidFill>
              </a:rPr>
              <a:t>сумата</a:t>
            </a:r>
            <a:r>
              <a:rPr lang="bg-BG" dirty="0"/>
              <a:t> на </a:t>
            </a:r>
            <a:r>
              <a:rPr lang="bg-BG" b="1" dirty="0">
                <a:solidFill>
                  <a:schemeClr val="bg1"/>
                </a:solidFill>
              </a:rPr>
              <a:t>две числа</a:t>
            </a:r>
            <a:r>
              <a:rPr lang="bg-BG" dirty="0"/>
              <a:t>, въведени от потребителя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Суматор за числа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3FFDA-D001-C312-F4F9-9C1AFC2F0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3666000" y="2934000"/>
            <a:ext cx="4860000" cy="2882093"/>
          </a:xfrm>
          <a:prstGeom prst="roundRect">
            <a:avLst>
              <a:gd name="adj" fmla="val 3508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726E3646-F2FF-C875-D2B9-579CE463F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5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9000"/>
            <a:ext cx="11818096" cy="55287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sz="3000" dirty="0"/>
              <a:t>Създайте нов</a:t>
            </a:r>
            <a:r>
              <a:rPr lang="en-US" sz="3000" dirty="0"/>
              <a:t> Windows Forms </a:t>
            </a:r>
            <a:r>
              <a:rPr lang="bg-BG" sz="3000" dirty="0"/>
              <a:t>проект и му задайте подходящо име (например </a:t>
            </a:r>
            <a:r>
              <a:rPr lang="en-BG" sz="3000" dirty="0"/>
              <a:t>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SummatorApp</a:t>
            </a:r>
            <a:r>
              <a:rPr lang="en-BG" sz="3000" dirty="0"/>
              <a:t>"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(1)</a:t>
            </a:r>
            <a:endParaRPr lang="en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98D50-F087-0547-26D6-905BDB4E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2397481"/>
            <a:ext cx="6769076" cy="3723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C4B52A-69E9-4E7D-4F0A-0E3884F3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76" y="1909146"/>
            <a:ext cx="4468715" cy="4615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82E26E2-F0B1-4FF1-BE6F-61A84CE05F95}"/>
              </a:ext>
            </a:extLst>
          </p:cNvPr>
          <p:cNvSpPr/>
          <p:nvPr/>
        </p:nvSpPr>
        <p:spPr bwMode="auto">
          <a:xfrm>
            <a:off x="6927304" y="4095549"/>
            <a:ext cx="574087" cy="32727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D9677CD-DCF4-6D36-1FE8-62A2F2B07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853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904" y="127523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2. Променете </a:t>
            </a:r>
            <a:r>
              <a:rPr lang="bg-BG" sz="3000" b="1" dirty="0">
                <a:solidFill>
                  <a:schemeClr val="bg1"/>
                </a:solidFill>
              </a:rPr>
              <a:t>името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FormSummator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50E8-CD19-9C85-6C1A-A587D38B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4" y="2124000"/>
            <a:ext cx="6835042" cy="4185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FDA8B-7886-8DCE-C499-CD96EB71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28" y="2444628"/>
            <a:ext cx="3903218" cy="35651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C6DE4A7-14EF-470F-957C-BBAE76D3AE92}"/>
              </a:ext>
            </a:extLst>
          </p:cNvPr>
          <p:cNvSpPr/>
          <p:nvPr/>
        </p:nvSpPr>
        <p:spPr bwMode="auto">
          <a:xfrm>
            <a:off x="7345383" y="4032254"/>
            <a:ext cx="595617" cy="36849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EEC4312-2178-7A1D-12BA-057658ECC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68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11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3</a:t>
            </a:r>
            <a:r>
              <a:rPr lang="bg-BG" sz="3000" dirty="0"/>
              <a:t>. Променете </a:t>
            </a:r>
            <a:r>
              <a:rPr lang="bg-BG" sz="3000" b="1" dirty="0">
                <a:solidFill>
                  <a:schemeClr val="bg1"/>
                </a:solidFill>
              </a:rPr>
              <a:t>заглавието</a:t>
            </a:r>
            <a:r>
              <a:rPr lang="bg-BG" sz="3000" dirty="0"/>
              <a:t> на формата</a:t>
            </a:r>
            <a:r>
              <a:rPr lang="en-US" sz="3000" dirty="0"/>
              <a:t>: </a:t>
            </a:r>
            <a:r>
              <a:rPr lang="bg-BG" sz="3000" dirty="0"/>
              <a:t>"</a:t>
            </a:r>
            <a:r>
              <a:rPr lang="en-US" sz="3000" b="1" dirty="0">
                <a:latin typeface="Consolas" panose="020B0609020204030204" pitchFamily="49" charset="0"/>
              </a:rPr>
              <a:t>Form1</a:t>
            </a:r>
            <a:r>
              <a:rPr lang="bg-BG" sz="3000" dirty="0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r>
              <a:rPr lang="en-US" sz="3000" b="1" dirty="0">
                <a:latin typeface="Consolas" panose="020B0609020204030204" pitchFamily="49" charset="0"/>
                <a:sym typeface="Wingdings" panose="05000000000000000000" pitchFamily="2" charset="2"/>
              </a:rPr>
              <a:t>Summator</a:t>
            </a:r>
            <a:r>
              <a:rPr lang="bg-BG" sz="3000" dirty="0">
                <a:sym typeface="Wingdings" panose="05000000000000000000" pitchFamily="2" charset="2"/>
              </a:rPr>
              <a:t>"</a:t>
            </a:r>
            <a:endParaRPr lang="en-US" sz="3000" dirty="0"/>
          </a:p>
          <a:p>
            <a:pPr marL="514350" indent="-514350">
              <a:buAutoNum type="arabicPeriod"/>
            </a:pP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DC81D-27D1-7D0B-8F24-351B4AC0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96" y="1988809"/>
            <a:ext cx="4066312" cy="42779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6FCBF5A-9865-A4E7-527C-0A655852D61E}"/>
              </a:ext>
            </a:extLst>
          </p:cNvPr>
          <p:cNvSpPr/>
          <p:nvPr/>
        </p:nvSpPr>
        <p:spPr bwMode="auto">
          <a:xfrm>
            <a:off x="7096391" y="3960508"/>
            <a:ext cx="446281" cy="33454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F40B1-9DC5-F47B-8AEA-E12CD205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7" y="1988809"/>
            <a:ext cx="6526514" cy="427794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FC21E83B-574F-A932-B60E-58854F267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31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4. </a:t>
            </a:r>
            <a:r>
              <a:rPr lang="bg-BG" sz="3000" dirty="0"/>
              <a:t>Добавете необходимите </a:t>
            </a:r>
            <a:r>
              <a:rPr lang="bg-BG" sz="3000" b="1" dirty="0">
                <a:solidFill>
                  <a:schemeClr val="bg1"/>
                </a:solidFill>
              </a:rPr>
              <a:t>контроли</a:t>
            </a:r>
            <a:r>
              <a:rPr lang="bg-BG" sz="3000" dirty="0"/>
              <a:t> – три текстови полета (</a:t>
            </a:r>
            <a:r>
              <a:rPr lang="en-US" sz="3000" b="1" dirty="0"/>
              <a:t>TextBox</a:t>
            </a:r>
            <a:r>
              <a:rPr lang="en-US" sz="3000" dirty="0"/>
              <a:t>)</a:t>
            </a:r>
            <a:r>
              <a:rPr lang="bg-BG" sz="3000" dirty="0"/>
              <a:t>, два надписа (</a:t>
            </a:r>
            <a:r>
              <a:rPr lang="en-US" sz="3000" b="1" dirty="0"/>
              <a:t>Label</a:t>
            </a:r>
            <a:r>
              <a:rPr lang="en-US" sz="3000" dirty="0"/>
              <a:t>) </a:t>
            </a:r>
            <a:r>
              <a:rPr lang="bg-BG" sz="3000" dirty="0"/>
              <a:t>и един бутон (</a:t>
            </a:r>
            <a:r>
              <a:rPr lang="en-US" sz="3000" b="1" dirty="0"/>
              <a:t>Button</a:t>
            </a:r>
            <a:r>
              <a:rPr lang="en-US" sz="3000" dirty="0"/>
              <a:t>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9B5C3-47D9-EDB1-6BFD-8A0C6C31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2390619"/>
            <a:ext cx="6451200" cy="423338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FEE801CF-5BDB-E554-8DDC-4A9FC0FCF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36527"/>
            <a:ext cx="11645435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5. </a:t>
            </a:r>
            <a:r>
              <a:rPr lang="bg-BG" sz="3000" dirty="0"/>
              <a:t>Променете </a:t>
            </a:r>
            <a:r>
              <a:rPr lang="bg-BG" sz="3000" b="1" dirty="0">
                <a:solidFill>
                  <a:schemeClr val="bg1"/>
                </a:solidFill>
              </a:rPr>
              <a:t>имената</a:t>
            </a:r>
            <a:r>
              <a:rPr lang="bg-BG" sz="3000" dirty="0"/>
              <a:t> на контролите</a:t>
            </a:r>
          </a:p>
          <a:p>
            <a:pPr marL="623888" lvl="1" indent="-354013"/>
            <a:r>
              <a:rPr lang="en-US" sz="2600" dirty="0"/>
              <a:t>textBox1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textBoxNum1</a:t>
            </a:r>
          </a:p>
          <a:p>
            <a:pPr marL="623888" lvl="1" indent="-354013"/>
            <a:r>
              <a:rPr lang="en-US" sz="2600" dirty="0"/>
              <a:t>textBox2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textBoxNum2</a:t>
            </a:r>
          </a:p>
          <a:p>
            <a:pPr marL="623888" lvl="1" indent="-354013"/>
            <a:r>
              <a:rPr lang="en-US" sz="2600" dirty="0"/>
              <a:t>textBox3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textBoxSum</a:t>
            </a:r>
          </a:p>
          <a:p>
            <a:pPr marL="623888" lvl="1" indent="-354013"/>
            <a:r>
              <a:rPr lang="en-US" sz="2600" dirty="0"/>
              <a:t>label1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labelPlus</a:t>
            </a:r>
          </a:p>
          <a:p>
            <a:pPr marL="623888" lvl="1" indent="-354013"/>
            <a:r>
              <a:rPr lang="en-US" sz="2600" dirty="0"/>
              <a:t>label2 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labelEqual</a:t>
            </a:r>
          </a:p>
          <a:p>
            <a:pPr marL="623888" lvl="1" indent="-354013"/>
            <a:r>
              <a:rPr lang="en-US" sz="2600" dirty="0"/>
              <a:t>button1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buttonCalculate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926000" y="2045001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E6A57-7B35-EE34-7584-5B827CDAE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90" y="2042590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280489" y="3478801"/>
            <a:ext cx="371901" cy="28636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6ECDF5-14BE-DA19-1E5C-F474C22C8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86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4" y="1228484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000" dirty="0"/>
              <a:t>6. Променете </a:t>
            </a:r>
            <a:r>
              <a:rPr lang="bg-BG" sz="3000" b="1" dirty="0">
                <a:solidFill>
                  <a:schemeClr val="bg1"/>
                </a:solidFill>
              </a:rPr>
              <a:t>текста</a:t>
            </a:r>
            <a:r>
              <a:rPr lang="bg-BG" sz="3000" dirty="0"/>
              <a:t> на контролите</a:t>
            </a:r>
            <a:r>
              <a:rPr lang="en-US" sz="3000" dirty="0"/>
              <a:t>:</a:t>
            </a:r>
            <a:endParaRPr lang="bg-BG" sz="3000" dirty="0"/>
          </a:p>
          <a:p>
            <a:pPr lvl="1"/>
            <a:r>
              <a:rPr lang="en-US" sz="2600" dirty="0"/>
              <a:t>button1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Calculate</a:t>
            </a:r>
          </a:p>
          <a:p>
            <a:pPr lvl="1"/>
            <a:r>
              <a:rPr lang="en-US" sz="2600" dirty="0"/>
              <a:t>label1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+</a:t>
            </a:r>
          </a:p>
          <a:p>
            <a:pPr lvl="1"/>
            <a:r>
              <a:rPr lang="en-US" sz="2600" dirty="0"/>
              <a:t>label2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=</a:t>
            </a:r>
          </a:p>
          <a:p>
            <a:pPr lvl="1"/>
            <a:endParaRPr lang="en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7369782" y="42453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4805E-1899-53E6-8E7F-D078CE0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1" y="2529000"/>
            <a:ext cx="3422709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E623E-6490-7C9D-6416-7636323C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2529000"/>
            <a:ext cx="3492500" cy="3747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A452E9D4-D110-0DDC-0002-17354B37C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76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91FBC1-B6D4-096F-27E9-5D630662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Добавяне на </a:t>
            </a:r>
            <a:r>
              <a:rPr lang="en-US" dirty="0"/>
              <a:t>Button.Click Event Handler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6312AC-D94D-46F9-49C9-7A5E4A91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00" y="1178999"/>
            <a:ext cx="8325000" cy="556773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925E0-300B-D5BF-341E-DC596AE0F8B3}"/>
              </a:ext>
            </a:extLst>
          </p:cNvPr>
          <p:cNvCxnSpPr>
            <a:cxnSpLocks/>
          </p:cNvCxnSpPr>
          <p:nvPr/>
        </p:nvCxnSpPr>
        <p:spPr>
          <a:xfrm flipH="1">
            <a:off x="9111000" y="3962864"/>
            <a:ext cx="720000" cy="7650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">
            <a:extLst>
              <a:ext uri="{FF2B5EF4-FFF2-40B4-BE49-F238E27FC236}">
                <a16:creationId xmlns:a16="http://schemas.microsoft.com/office/drawing/2014/main" id="{B154267D-3FF6-FAE5-C86C-F89729199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50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7</a:t>
            </a:r>
            <a:r>
              <a:rPr lang="bg-BG" sz="3000" dirty="0"/>
              <a:t>.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Event handler</a:t>
            </a:r>
            <a:r>
              <a:rPr lang="en-US" sz="3000" dirty="0"/>
              <a:t> (</a:t>
            </a:r>
            <a:r>
              <a:rPr lang="bg-BG" sz="3000" b="1" dirty="0">
                <a:solidFill>
                  <a:schemeClr val="bg1"/>
                </a:solidFill>
              </a:rPr>
              <a:t>обработчик</a:t>
            </a:r>
            <a:r>
              <a:rPr lang="bg-BG" sz="3000" dirty="0"/>
              <a:t>) на събитието </a:t>
            </a:r>
            <a:r>
              <a:rPr lang="en-US" sz="3000" b="1" dirty="0">
                <a:solidFill>
                  <a:schemeClr val="bg1"/>
                </a:solidFill>
              </a:rPr>
              <a:t>Click</a:t>
            </a:r>
            <a:r>
              <a:rPr lang="bg-BG" sz="3000" dirty="0"/>
              <a:t> на бутона за изчисляване на резултата</a:t>
            </a:r>
            <a:r>
              <a:rPr lang="en-US" sz="3000" dirty="0"/>
              <a:t>: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EFA54A-6586-B439-D0AB-6980C1E8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99" y="2484000"/>
            <a:ext cx="11160002" cy="355071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this.textBox1.Text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decimal.Parse(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this.textBox2.Text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 = num1 + num2;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textBoxSum.Text = sum.ToString();</a:t>
            </a:r>
          </a:p>
          <a:p>
            <a:pPr eaLnBrk="0" hangingPunct="0">
              <a:lnSpc>
                <a:spcPct val="13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CC3ADF9-BCC1-D9C4-66E3-3FC4D412F6B1}"/>
              </a:ext>
            </a:extLst>
          </p:cNvPr>
          <p:cNvSpPr/>
          <p:nvPr/>
        </p:nvSpPr>
        <p:spPr bwMode="auto">
          <a:xfrm>
            <a:off x="7723995" y="4599000"/>
            <a:ext cx="4140000" cy="1449045"/>
          </a:xfrm>
          <a:prstGeom prst="wedgeRoundRectCallout">
            <a:avLst>
              <a:gd name="adj1" fmla="val -57300"/>
              <a:gd name="adj2" fmla="val -54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Взимаме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полетата и го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парсваме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към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6C4D5F14-2A9B-00E6-231B-CB89A3827DDF}"/>
              </a:ext>
            </a:extLst>
          </p:cNvPr>
          <p:cNvSpPr/>
          <p:nvPr/>
        </p:nvSpPr>
        <p:spPr bwMode="auto">
          <a:xfrm>
            <a:off x="1776000" y="5558839"/>
            <a:ext cx="4995000" cy="1020161"/>
          </a:xfrm>
          <a:prstGeom prst="wedgeRoundRectCallout">
            <a:avLst>
              <a:gd name="adj1" fmla="val -57255"/>
              <a:gd name="adj2" fmla="val -572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Записваме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сумата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във вид на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полето за резултата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107EDDDF-44BA-996F-111E-6EA40E30ABBA}"/>
              </a:ext>
            </a:extLst>
          </p:cNvPr>
          <p:cNvSpPr/>
          <p:nvPr/>
        </p:nvSpPr>
        <p:spPr bwMode="auto">
          <a:xfrm>
            <a:off x="5150832" y="4525120"/>
            <a:ext cx="2025168" cy="523880"/>
          </a:xfrm>
          <a:prstGeom prst="wedgeRoundRectCallout">
            <a:avLst>
              <a:gd name="adj1" fmla="val -65013"/>
              <a:gd name="adj2" fmla="val 42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Сумираме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A8FDA2F-CD57-BC6C-7AAF-E1CE5EBF7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39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CC2AE19F-5DF1-49AD-8906-CA7D78A8D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089000"/>
            <a:ext cx="9973234" cy="55465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sz="3599" dirty="0"/>
              <a:t>Потребителски интерфейс (</a:t>
            </a:r>
            <a:r>
              <a:rPr lang="en-US" sz="3599" dirty="0"/>
              <a:t>UI)</a:t>
            </a:r>
          </a:p>
          <a:p>
            <a:pPr lvl="1">
              <a:lnSpc>
                <a:spcPct val="110000"/>
              </a:lnSpc>
            </a:pPr>
            <a:r>
              <a:rPr lang="bg-BG" sz="3200" dirty="0">
                <a:latin typeface="Calibri" panose="020F0502020204030204" pitchFamily="34" charset="0"/>
                <a:cs typeface="Calibri" panose="020F0502020204030204" pitchFamily="34" charset="0"/>
              </a:rPr>
              <a:t>Система, която позволява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взаимодействие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между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човека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компютъра</a:t>
            </a:r>
            <a:endParaRPr lang="en-US" sz="3200" b="1" i="0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bg-BG" sz="3600" dirty="0"/>
              <a:t>Графичен потребителски интерфейс (</a:t>
            </a:r>
            <a:r>
              <a:rPr lang="en-US" sz="3600" dirty="0"/>
              <a:t>GUI)</a:t>
            </a:r>
          </a:p>
          <a:p>
            <a:pPr lvl="1">
              <a:lnSpc>
                <a:spcPct val="110000"/>
              </a:lnSpc>
            </a:pP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Потребителски интерфейс, в който елементите</a:t>
            </a:r>
            <a:r>
              <a:rPr lang="en-US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са представени във вид на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графични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32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контроли</a:t>
            </a:r>
            <a:r>
              <a:rPr lang="bg-BG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Прозорци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Формуляри</a:t>
            </a:r>
          </a:p>
          <a:p>
            <a:pPr lvl="2">
              <a:lnSpc>
                <a:spcPct val="110000"/>
              </a:lnSpc>
            </a:pPr>
            <a:r>
              <a:rPr lang="bg-BG" sz="3000" dirty="0">
                <a:latin typeface="Calibri" panose="020F0502020204030204" pitchFamily="34" charset="0"/>
                <a:cs typeface="Calibri" panose="020F0502020204030204" pitchFamily="34" charset="0"/>
              </a:rPr>
              <a:t>Бутони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DC080-6327-4781-804B-87B693B3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UI </a:t>
            </a:r>
            <a:r>
              <a:rPr lang="bg-BG" dirty="0"/>
              <a:t>и </a:t>
            </a:r>
            <a:r>
              <a:rPr lang="en-US" dirty="0"/>
              <a:t>GUI?</a:t>
            </a:r>
            <a:endParaRPr lang="bg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66C58-8C91-5E21-16D4-BE4AFD8928CA}"/>
              </a:ext>
            </a:extLst>
          </p:cNvPr>
          <p:cNvSpPr txBox="1"/>
          <p:nvPr/>
        </p:nvSpPr>
        <p:spPr>
          <a:xfrm>
            <a:off x="5983446" y="4736723"/>
            <a:ext cx="3352554" cy="178510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Полета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bg-BG" sz="30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Списъци</a:t>
            </a:r>
          </a:p>
          <a:p>
            <a:pPr marL="341313" indent="-360363" defTabSz="121843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000" dirty="0">
                <a:solidFill>
                  <a:srgbClr val="2344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Менюта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Ui ux web web design icon - Elpis | Free icons">
            <a:extLst>
              <a:ext uri="{FF2B5EF4-FFF2-40B4-BE49-F238E27FC236}">
                <a16:creationId xmlns:a16="http://schemas.microsoft.com/office/drawing/2014/main" id="{13C875CF-3932-A298-5EDE-2719722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06" y="4702209"/>
            <a:ext cx="1786594" cy="17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922A5FE9-133B-2CC5-79D4-ED608082697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E72-1075-F5ED-3764-75384FE66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bg-BG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  <a:r>
              <a:rPr lang="bg-BG" dirty="0">
                <a:solidFill>
                  <a:schemeClr val="bg1"/>
                </a:solidFill>
              </a:rPr>
              <a:t> </a:t>
            </a:r>
            <a:endParaRPr lang="en-BG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5AD470-966B-F65C-CD15-BC68CABC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FC5FD-2956-BA63-705A-EA7BC0535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" t="1351" r="559" b="2526"/>
          <a:stretch/>
        </p:blipFill>
        <p:spPr>
          <a:xfrm>
            <a:off x="2676001" y="2124000"/>
            <a:ext cx="6840000" cy="4056278"/>
          </a:xfrm>
          <a:prstGeom prst="roundRect">
            <a:avLst>
              <a:gd name="adj" fmla="val 234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1AD10388-D982-8133-BF95-9A8A4CF0C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87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late, vector graphics, tableware&#10;&#10;Description automatically generated">
            <a:extLst>
              <a:ext uri="{FF2B5EF4-FFF2-40B4-BE49-F238E27FC236}">
                <a16:creationId xmlns:a16="http://schemas.microsoft.com/office/drawing/2014/main" id="{CBB232D3-C1D8-6B2D-D309-3F0839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0" y="1314000"/>
            <a:ext cx="2565000" cy="2565000"/>
          </a:xfrm>
          <a:prstGeom prst="rect">
            <a:avLst/>
          </a:prstGeom>
        </p:spPr>
      </p:pic>
      <p:sp>
        <p:nvSpPr>
          <p:cNvPr id="5" name="Подзаглавие 4">
            <a:extLst>
              <a:ext uri="{FF2B5EF4-FFF2-40B4-BE49-F238E27FC236}">
                <a16:creationId xmlns:a16="http://schemas.microsoft.com/office/drawing/2014/main" id="{900ACD29-6E3B-AE1C-3A4C-8279D454258F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Падащ списък, </a:t>
            </a:r>
            <a:r>
              <a:rPr lang="en-US" dirty="0"/>
              <a:t>Checkbox, Radio Button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53ED26C1-D389-7F02-6387-B3C63DB4BE6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Други контроли в </a:t>
            </a:r>
            <a:r>
              <a:rPr lang="en-US" dirty="0"/>
              <a:t>WinForms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497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CD00B-0560-0E48-9F0F-F744A5CAE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ComboBox</a:t>
            </a:r>
            <a:r>
              <a:rPr lang="bg-BG" altLang="en-US" sz="3200" dirty="0"/>
              <a:t> </a:t>
            </a:r>
            <a:r>
              <a:rPr lang="en-US" altLang="en-US" sz="3200" dirty="0"/>
              <a:t>– </a:t>
            </a:r>
            <a:r>
              <a:rPr lang="bg-BG" altLang="en-US" sz="3200" dirty="0"/>
              <a:t>падащ списък с опции за избор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Text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bg-BG" altLang="en-US" sz="2800" dirty="0"/>
              <a:t>текстът, който се изобразява</a:t>
            </a:r>
            <a:endParaRPr lang="en-US" altLang="en-US" sz="2800" dirty="0"/>
          </a:p>
          <a:p>
            <a:pPr lvl="1">
              <a:lnSpc>
                <a:spcPct val="110000"/>
              </a:lnSpc>
              <a:spcBef>
                <a:spcPct val="25000"/>
              </a:spcBef>
            </a:pPr>
            <a:r>
              <a:rPr lang="en-US" altLang="en-US" sz="2800" b="1" dirty="0">
                <a:latin typeface="Consolas" panose="020B0609020204030204" pitchFamily="49" charset="0"/>
              </a:rPr>
              <a:t>Items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възможни стойности, между които се избира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RadioButton</a:t>
            </a:r>
            <a:r>
              <a:rPr lang="en-US" altLang="en-US" sz="3200" dirty="0"/>
              <a:t> - </a:t>
            </a:r>
            <a:r>
              <a:rPr lang="bg-BG" altLang="en-BG" sz="3200" dirty="0"/>
              <a:t>контрола за избор на една от няколко опции</a:t>
            </a:r>
            <a:endParaRPr lang="en-US" altLang="en-US" sz="3200" dirty="0"/>
          </a:p>
          <a:p>
            <a:pPr lvl="1">
              <a:lnSpc>
                <a:spcPct val="110000"/>
              </a:lnSpc>
            </a:pPr>
            <a:r>
              <a:rPr lang="bg-BG" altLang="en-BG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bg-BG" altLang="en-BG" sz="2800" dirty="0"/>
              <a:t> – задава дали е избрана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en-US" sz="3200" b="1" dirty="0">
                <a:latin typeface="Consolas" panose="020B0609020204030204" pitchFamily="49" charset="0"/>
              </a:rPr>
              <a:t>Checkbox</a:t>
            </a:r>
            <a:r>
              <a:rPr lang="en-US" altLang="en-US" sz="3200" dirty="0"/>
              <a:t> –</a:t>
            </a:r>
            <a:r>
              <a:rPr lang="bg-BG" altLang="en-US" sz="3200" dirty="0"/>
              <a:t> контрола за избор на няколко опции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GB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n-GB" altLang="en-US" sz="2800" dirty="0"/>
              <a:t> – </a:t>
            </a:r>
            <a:r>
              <a:rPr lang="bg-BG" altLang="en-US" sz="2800" dirty="0"/>
              <a:t>задава дали кутийката е избрана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AA4-8C97-A362-B89D-B265B56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</a:t>
            </a:r>
            <a:r>
              <a:rPr lang="en-US" dirty="0"/>
              <a:t>UI </a:t>
            </a:r>
            <a:r>
              <a:rPr lang="bg-BG" dirty="0"/>
              <a:t>контроли в </a:t>
            </a:r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3A87-54E2-D198-E725-32EEED1E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00" y="4032391"/>
            <a:ext cx="2242500" cy="6874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ACE10-102E-4639-5483-7B7BAC3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000" y="4922817"/>
            <a:ext cx="1297501" cy="16111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C955-0F7F-28FD-A39B-6FFDD7590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" b="4546"/>
          <a:stretch/>
        </p:blipFill>
        <p:spPr>
          <a:xfrm>
            <a:off x="9519750" y="1548983"/>
            <a:ext cx="2242500" cy="12959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3E0375FD-2D07-EF59-C72E-F898637B6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610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19B805-5606-BB12-2E6A-0B7B7D2C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24156">
            <a:off x="4243161" y="830124"/>
            <a:ext cx="3705677" cy="370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CDC267-51E4-0D04-04A3-7677C711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000" y="525076"/>
            <a:ext cx="6390000" cy="4388924"/>
          </a:xfrm>
          <a:prstGeom prst="rect">
            <a:avLst/>
          </a:prstGeom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ACEC2A39-39CE-22F0-D1AE-4AA21DC896F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Пример: конвертиране от лева в евро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CBD4B3AA-E55A-A083-EF14-E8814A63323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Конвертор на валути</a:t>
            </a:r>
          </a:p>
        </p:txBody>
      </p:sp>
    </p:spTree>
    <p:extLst>
      <p:ext uri="{BB962C8B-B14F-4D97-AF65-F5344CB8AC3E}">
        <p14:creationId xmlns:p14="http://schemas.microsoft.com/office/powerpoint/2010/main" val="3660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Създайте </a:t>
            </a:r>
            <a:r>
              <a:rPr lang="en-US" dirty="0"/>
              <a:t>GUI </a:t>
            </a:r>
            <a:r>
              <a:rPr lang="bg-BG" dirty="0"/>
              <a:t>приложение, което да конвертира дадена сума от </a:t>
            </a:r>
            <a:r>
              <a:rPr lang="bg-BG" b="1" dirty="0">
                <a:solidFill>
                  <a:schemeClr val="bg1"/>
                </a:solidFill>
              </a:rPr>
              <a:t>лева</a:t>
            </a:r>
            <a:r>
              <a:rPr lang="bg-BG" b="1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</a:rPr>
              <a:t>евро</a:t>
            </a:r>
            <a:r>
              <a:rPr lang="en-US" dirty="0"/>
              <a:t> (</a:t>
            </a:r>
            <a:r>
              <a:rPr lang="bg-BG" dirty="0"/>
              <a:t>при курс </a:t>
            </a:r>
            <a:r>
              <a:rPr lang="en-US" dirty="0"/>
              <a:t>1 EUR = 1.95583 BGN)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dirty="0">
                <a:latin typeface="Calibri" panose="020F0502020204030204" pitchFamily="34" charset="0"/>
                <a:cs typeface="Calibri" panose="020F0502020204030204" pitchFamily="34" charset="0"/>
              </a:rPr>
              <a:t>Конвертор за мерни единици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C6DA2-83B1-A1B9-5462-F7B06196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19" y="2394000"/>
            <a:ext cx="6434361" cy="441939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B992C9C8-F4FB-10E9-61A4-53B7EF931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931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</a:t>
            </a:r>
            <a:r>
              <a:rPr lang="bg-BG" sz="3000" dirty="0"/>
              <a:t>Създайте нов </a:t>
            </a:r>
            <a:r>
              <a:rPr lang="en-US" sz="3000" dirty="0"/>
              <a:t>Windows Forms </a:t>
            </a:r>
            <a:r>
              <a:rPr lang="bg-BG" sz="3000" dirty="0"/>
              <a:t>проект и му задайте </a:t>
            </a:r>
            <a:r>
              <a:rPr lang="bg-BG" sz="3000" b="1" dirty="0">
                <a:solidFill>
                  <a:schemeClr val="bg1"/>
                </a:solidFill>
              </a:rPr>
              <a:t>подходящо име</a:t>
            </a:r>
            <a:r>
              <a:rPr lang="bg-BG" sz="3000" dirty="0"/>
              <a:t> (например "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CurrencyConverterApp</a:t>
            </a:r>
            <a:r>
              <a:rPr lang="bg-BG" sz="3000" dirty="0"/>
              <a:t>"</a:t>
            </a:r>
            <a:r>
              <a:rPr lang="en-US" sz="3000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</a:t>
            </a:r>
            <a:r>
              <a:rPr lang="en-US" dirty="0"/>
              <a:t>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CC546-D6C2-C874-7856-9A8DC703A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/>
          <a:stretch/>
        </p:blipFill>
        <p:spPr>
          <a:xfrm>
            <a:off x="281080" y="2979106"/>
            <a:ext cx="6153657" cy="301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5DA8CC1-C2FA-5893-99BE-9BC9E6DE060D}"/>
              </a:ext>
            </a:extLst>
          </p:cNvPr>
          <p:cNvSpPr/>
          <p:nvPr/>
        </p:nvSpPr>
        <p:spPr bwMode="auto">
          <a:xfrm>
            <a:off x="6647868" y="4329106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34FAC-EBC5-1AF6-A413-254A1E2A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00" y="2916228"/>
            <a:ext cx="4554920" cy="31407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F27171E7-DE6C-348F-1067-91F1D06B4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5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430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2.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/>
              <a:t>" 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FormCurrencyConverter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186584" y="3937903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DBA4D-8D20-DFAD-F363-CA68CFE1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3" y="2039287"/>
            <a:ext cx="6843445" cy="41572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30AE40-994C-958B-CE10-74E03264A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/>
          <a:stretch/>
        </p:blipFill>
        <p:spPr>
          <a:xfrm>
            <a:off x="7940999" y="2551466"/>
            <a:ext cx="3914307" cy="31328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328DF958-8BC4-4C6B-1DFB-A2E33C444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76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E389-165A-E628-21CB-4DE194C6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295598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заглавието</a:t>
            </a:r>
            <a:r>
              <a:rPr lang="bg-BG" sz="2800" dirty="0"/>
              <a:t> на формата</a:t>
            </a:r>
            <a:r>
              <a:rPr lang="en-US" sz="2800" dirty="0"/>
              <a:t>: </a:t>
            </a:r>
            <a:r>
              <a:rPr lang="bg-BG" sz="2800" dirty="0"/>
              <a:t>"</a:t>
            </a:r>
            <a:r>
              <a:rPr lang="en-US" sz="2800" b="1" dirty="0">
                <a:latin typeface="Consolas" panose="020B0609020204030204" pitchFamily="49" charset="0"/>
              </a:rPr>
              <a:t>Form1</a:t>
            </a:r>
            <a:r>
              <a:rPr lang="bg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r>
              <a:rPr lang="en-US" sz="2800" b="1" dirty="0">
                <a:latin typeface="Consolas" panose="020B0609020204030204" pitchFamily="49" charset="0"/>
                <a:sym typeface="Wingdings" panose="05000000000000000000" pitchFamily="2" charset="2"/>
              </a:rPr>
              <a:t>Currency Converter</a:t>
            </a:r>
            <a:r>
              <a:rPr lang="bg-BG" sz="2800" dirty="0">
                <a:sym typeface="Wingdings" panose="05000000000000000000" pitchFamily="2" charset="2"/>
              </a:rPr>
              <a:t>"</a:t>
            </a:r>
            <a:endParaRPr lang="en-US" sz="2800" dirty="0"/>
          </a:p>
          <a:p>
            <a:pPr marL="0" indent="0">
              <a:buNone/>
            </a:pPr>
            <a:endParaRPr lang="bg-BG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CBD4A-D4E3-6CA5-7836-ECBEE5C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6446EA-A5CB-0E15-1E6A-89CA9DC997CE}"/>
              </a:ext>
            </a:extLst>
          </p:cNvPr>
          <p:cNvSpPr/>
          <p:nvPr/>
        </p:nvSpPr>
        <p:spPr bwMode="auto">
          <a:xfrm>
            <a:off x="7410451" y="4076384"/>
            <a:ext cx="633649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56C19-25A2-F07C-E42C-45F1BA45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3" y="2010243"/>
            <a:ext cx="6975261" cy="44922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0B13D-E8E3-15EA-2F37-9A31E579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497" y="2764134"/>
            <a:ext cx="3784600" cy="2984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5C3C5C8-5BA5-E110-B009-785DE7D0A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53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451059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/>
              <a:t>4. </a:t>
            </a:r>
            <a:r>
              <a:rPr lang="bg-BG" sz="3100" dirty="0"/>
              <a:t>Добавете контролите</a:t>
            </a:r>
            <a:r>
              <a:rPr lang="en-US" sz="3100" dirty="0"/>
              <a:t>: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Три надписа </a:t>
            </a:r>
            <a:r>
              <a:rPr lang="bg-BG" sz="3000" dirty="0"/>
              <a:t>(</a:t>
            </a:r>
            <a:r>
              <a:rPr lang="en-US" sz="3000" dirty="0"/>
              <a:t>Label)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Едно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текстово поле </a:t>
            </a:r>
            <a:r>
              <a:rPr lang="bg-BG" sz="3000" dirty="0"/>
              <a:t>(</a:t>
            </a:r>
            <a:r>
              <a:rPr lang="en-US" sz="3000" dirty="0"/>
              <a:t>TextBox)</a:t>
            </a:r>
          </a:p>
          <a:p>
            <a:pPr marL="539750" indent="-363538"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</a:rPr>
              <a:t>Един</a:t>
            </a:r>
            <a:r>
              <a:rPr lang="bg-BG" sz="3000" dirty="0"/>
              <a:t> </a:t>
            </a:r>
            <a:r>
              <a:rPr lang="bg-BG" sz="3000" b="1" dirty="0">
                <a:solidFill>
                  <a:schemeClr val="bg1"/>
                </a:solidFill>
              </a:rPr>
              <a:t>бутон </a:t>
            </a:r>
            <a:r>
              <a:rPr lang="bg-BG" sz="3000" dirty="0"/>
              <a:t>(</a:t>
            </a:r>
            <a:r>
              <a:rPr lang="en-US" sz="3000" dirty="0"/>
              <a:t>Button)</a:t>
            </a:r>
            <a:endParaRPr lang="en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4B428F7-6758-71BE-2F02-EB25B4F8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2" y="1404000"/>
            <a:ext cx="7656093" cy="5265000"/>
          </a:xfrm>
          <a:prstGeom prst="rect">
            <a:avLst/>
          </a:prstGeom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FAA78558-BF1B-7DDB-DAFC-7A8623311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612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8285874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5.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имената</a:t>
            </a:r>
            <a:r>
              <a:rPr lang="bg-BG" sz="2800" dirty="0"/>
              <a:t> на</a:t>
            </a:r>
            <a:r>
              <a:rPr lang="en-US" sz="2800" dirty="0"/>
              <a:t> </a:t>
            </a:r>
            <a:r>
              <a:rPr lang="bg-BG" sz="2800" dirty="0"/>
              <a:t>контролите</a:t>
            </a:r>
            <a:r>
              <a:rPr lang="en-US" sz="2800" dirty="0"/>
              <a:t>:</a:t>
            </a:r>
            <a:endParaRPr lang="bg-BG" sz="2800" dirty="0"/>
          </a:p>
          <a:p>
            <a:r>
              <a:rPr lang="bg-BG" sz="2800" dirty="0"/>
              <a:t>"</a:t>
            </a:r>
            <a:r>
              <a:rPr lang="en-US" sz="2600" dirty="0"/>
              <a:t>textBox1</a:t>
            </a:r>
            <a:r>
              <a:rPr lang="bg-BG" sz="2800" dirty="0"/>
              <a:t>"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</a:t>
            </a:r>
            <a:r>
              <a:rPr lang="bg-BG" sz="2800" dirty="0"/>
              <a:t>"</a:t>
            </a:r>
            <a:r>
              <a:rPr lang="en-US" sz="2600" dirty="0"/>
              <a:t>textBoxAmount</a:t>
            </a:r>
            <a:r>
              <a:rPr lang="bg-BG" sz="2800" dirty="0"/>
              <a:t>"</a:t>
            </a:r>
            <a:endParaRPr lang="en-US" sz="2600" dirty="0"/>
          </a:p>
          <a:p>
            <a:r>
              <a:rPr lang="bg-BG" sz="2800" dirty="0"/>
              <a:t>"</a:t>
            </a:r>
            <a:r>
              <a:rPr lang="en-BG" sz="2600" dirty="0"/>
              <a:t>label3</a:t>
            </a:r>
            <a:r>
              <a:rPr lang="bg-BG" sz="2800" dirty="0"/>
              <a:t>"</a:t>
            </a:r>
            <a:r>
              <a:rPr lang="en-BG" sz="2600" dirty="0"/>
              <a:t> 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"labelResult"</a:t>
            </a:r>
          </a:p>
          <a:p>
            <a:r>
              <a:rPr lang="en-BG" sz="2600" dirty="0"/>
              <a:t>"button1   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BG" sz="2600" dirty="0"/>
              <a:t> "buttonConvert"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5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56E6-5AE7-9DA0-1232-829FC4B8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"/>
          <a:stretch/>
        </p:blipFill>
        <p:spPr>
          <a:xfrm>
            <a:off x="4831738" y="3423912"/>
            <a:ext cx="3225800" cy="31587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99655" y="4843394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01BE-FA3C-936B-C782-6ED4C3B5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58" y="3420831"/>
            <a:ext cx="3271154" cy="3158786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E9860EA3-B5C0-C239-4942-894125EAA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3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2105A-1D9F-29DF-073E-1A9DB99A0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bg-BG" dirty="0"/>
              <a:t>и </a:t>
            </a:r>
            <a:r>
              <a:rPr lang="en-US" dirty="0"/>
              <a:t>C#</a:t>
            </a:r>
          </a:p>
          <a:p>
            <a:pPr lvl="2"/>
            <a:r>
              <a:rPr lang="en-US" dirty="0"/>
              <a:t>Windows Forms, XAML </a:t>
            </a:r>
            <a:r>
              <a:rPr lang="bg-BG" dirty="0"/>
              <a:t>и </a:t>
            </a:r>
            <a:r>
              <a:rPr lang="en-US" dirty="0"/>
              <a:t>WPF, .NET MAUI</a:t>
            </a:r>
          </a:p>
          <a:p>
            <a:r>
              <a:rPr lang="en-US" dirty="0"/>
              <a:t>MacOS</a:t>
            </a:r>
          </a:p>
          <a:p>
            <a:pPr lvl="2"/>
            <a:r>
              <a:rPr lang="en-US" dirty="0"/>
              <a:t>AppKit, Aqua, OpenGL, Tcl/Tk</a:t>
            </a:r>
          </a:p>
          <a:p>
            <a:r>
              <a:rPr lang="en-US" dirty="0"/>
              <a:t>Linux</a:t>
            </a:r>
          </a:p>
          <a:p>
            <a:pPr lvl="2"/>
            <a:r>
              <a:rPr lang="en-US" dirty="0"/>
              <a:t>Qt, FLTK, Ultimate++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Jetpack Compose, Android UI Views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A50A34-3416-25EE-E038-D0A268C5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Платформи за </a:t>
            </a:r>
            <a:r>
              <a:rPr lang="en-US" dirty="0"/>
              <a:t>GUI</a:t>
            </a:r>
          </a:p>
        </p:txBody>
      </p:sp>
      <p:pic>
        <p:nvPicPr>
          <p:cNvPr id="2050" name="Picture 2" descr="Qt Designer Download for Windows and Mac">
            <a:extLst>
              <a:ext uri="{FF2B5EF4-FFF2-40B4-BE49-F238E27FC236}">
                <a16:creationId xmlns:a16="http://schemas.microsoft.com/office/drawing/2014/main" id="{43972B87-42AC-E274-BBF9-030E209C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4078298"/>
            <a:ext cx="3632030" cy="2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te a Windows Forms app with C# - Visual Studio (Windows) | Microsoft  Learn">
            <a:extLst>
              <a:ext uri="{FF2B5EF4-FFF2-40B4-BE49-F238E27FC236}">
                <a16:creationId xmlns:a16="http://schemas.microsoft.com/office/drawing/2014/main" id="{AAA11515-FFED-6C4D-A0AC-A7969E5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21" y="1389894"/>
            <a:ext cx="3632030" cy="22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A30D8E1F-7D49-B64F-7C99-5CACB766D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416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6" y="1236080"/>
            <a:ext cx="4775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6. </a:t>
            </a:r>
            <a:r>
              <a:rPr lang="bg-BG" sz="2800" dirty="0"/>
              <a:t>Променете </a:t>
            </a:r>
            <a:r>
              <a:rPr lang="bg-BG" sz="2800" b="1" dirty="0">
                <a:solidFill>
                  <a:schemeClr val="bg1"/>
                </a:solidFill>
              </a:rPr>
              <a:t>текста</a:t>
            </a:r>
            <a:r>
              <a:rPr lang="bg-BG" sz="2800" dirty="0"/>
              <a:t> на контролите</a:t>
            </a:r>
            <a:r>
              <a:rPr lang="en-US" sz="2800" dirty="0"/>
              <a:t>:</a:t>
            </a:r>
            <a:endParaRPr lang="bg-BG" sz="2800" dirty="0"/>
          </a:p>
          <a:p>
            <a:r>
              <a:rPr lang="en-BG" sz="2800" dirty="0"/>
              <a:t>"</a:t>
            </a:r>
            <a:r>
              <a:rPr lang="en-US" sz="2800" dirty="0"/>
              <a:t>label1</a:t>
            </a:r>
            <a:r>
              <a:rPr lang="en-BG" sz="2800" dirty="0"/>
              <a:t>"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BG" sz="2800" dirty="0"/>
              <a:t>"</a:t>
            </a:r>
            <a:r>
              <a:rPr lang="en-US" sz="2800" dirty="0"/>
              <a:t>Convert</a:t>
            </a:r>
            <a:r>
              <a:rPr lang="en-BG" sz="2800" dirty="0"/>
              <a:t>"</a:t>
            </a:r>
            <a:endParaRPr lang="en-US" sz="2800" dirty="0"/>
          </a:p>
          <a:p>
            <a:r>
              <a:rPr lang="en-BG" sz="2800" dirty="0"/>
              <a:t>"</a:t>
            </a:r>
            <a:r>
              <a:rPr lang="en-US" sz="2800" dirty="0"/>
              <a:t>label2</a:t>
            </a:r>
            <a:r>
              <a:rPr lang="en-BG" sz="2800" dirty="0"/>
              <a:t>"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BG" sz="2800" dirty="0"/>
              <a:t>"</a:t>
            </a:r>
            <a:r>
              <a:rPr lang="en-US" sz="2800" dirty="0"/>
              <a:t>from BGN to EUR</a:t>
            </a:r>
            <a:r>
              <a:rPr lang="en-BG" sz="2800" dirty="0"/>
              <a:t>"</a:t>
            </a:r>
            <a:endParaRPr lang="en-US" sz="2800" dirty="0"/>
          </a:p>
          <a:p>
            <a:r>
              <a:rPr lang="en-BG" sz="2800" dirty="0"/>
              <a:t>"label3"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BG" sz="2800" dirty="0"/>
              <a:t> "Result: "</a:t>
            </a:r>
          </a:p>
          <a:p>
            <a:r>
              <a:rPr lang="en-BG" sz="2800" dirty="0"/>
              <a:t>"buttonConvert"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BG" sz="2800" dirty="0"/>
              <a:t> "Convert"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6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AC0EF1-E4EC-499F-153E-FD8F728EFACA}"/>
              </a:ext>
            </a:extLst>
          </p:cNvPr>
          <p:cNvSpPr/>
          <p:nvPr/>
        </p:nvSpPr>
        <p:spPr bwMode="auto">
          <a:xfrm>
            <a:off x="8121000" y="3429000"/>
            <a:ext cx="495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45BB-FD16-B6F6-83CF-D98C58CF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83" y="2329806"/>
            <a:ext cx="3237603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9643A-B077-83A1-91C5-4D1B9B36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05" y="2329806"/>
            <a:ext cx="3276856" cy="2989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9C9F7D6F-E588-79F3-B542-F14626256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4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98EA-51AF-6B20-7BCC-D644EF38E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27" y="1236080"/>
            <a:ext cx="4820873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7. </a:t>
            </a:r>
            <a:r>
              <a:rPr lang="bg-BG" sz="2800" dirty="0"/>
              <a:t>След тези промени приложението трябва да изглежда така: 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66F63-EBEA-BDC6-CC19-A2402B9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7</a:t>
            </a:r>
            <a:r>
              <a:rPr lang="bg-BG" dirty="0"/>
              <a:t>)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90ABA-68AB-4DFC-53C6-EF4F49C0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00" y="1253523"/>
            <a:ext cx="7961846" cy="55250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FDFEF1-DB9E-0CA8-4D36-5B2AA9BF3963}"/>
              </a:ext>
            </a:extLst>
          </p:cNvPr>
          <p:cNvCxnSpPr>
            <a:cxnSpLocks/>
          </p:cNvCxnSpPr>
          <p:nvPr/>
        </p:nvCxnSpPr>
        <p:spPr>
          <a:xfrm flipH="1">
            <a:off x="11042846" y="4163860"/>
            <a:ext cx="630000" cy="6614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1F2CB51B-424B-034F-4309-A9B4A6136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1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6EF0-8F1C-4508-63D6-D6700548B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7904" y="1196125"/>
            <a:ext cx="11818096" cy="55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 </a:t>
            </a:r>
            <a:r>
              <a:rPr lang="bg-BG" sz="2800" dirty="0"/>
              <a:t>Добавете </a:t>
            </a:r>
            <a:r>
              <a:rPr lang="en-US" sz="2800" b="1" dirty="0">
                <a:solidFill>
                  <a:schemeClr val="bg1"/>
                </a:solidFill>
              </a:rPr>
              <a:t>handler</a:t>
            </a:r>
            <a:r>
              <a:rPr lang="en-US" sz="2800" dirty="0"/>
              <a:t> (</a:t>
            </a:r>
            <a:r>
              <a:rPr lang="bg-BG" sz="2800" b="1" dirty="0">
                <a:solidFill>
                  <a:schemeClr val="bg1"/>
                </a:solidFill>
              </a:rPr>
              <a:t>обработчик</a:t>
            </a:r>
            <a:r>
              <a:rPr lang="bg-BG" sz="2800" dirty="0"/>
              <a:t>) на събитието </a:t>
            </a:r>
            <a:r>
              <a:rPr lang="en-US" sz="2800" b="1" dirty="0">
                <a:solidFill>
                  <a:schemeClr val="bg1"/>
                </a:solidFill>
              </a:rPr>
              <a:t>Click</a:t>
            </a:r>
            <a:r>
              <a:rPr lang="bg-BG" sz="2800" dirty="0"/>
              <a:t> на бутона за конвертиране</a:t>
            </a:r>
            <a:r>
              <a:rPr lang="en-US" sz="2800" dirty="0"/>
              <a:t>:</a:t>
            </a:r>
            <a:endParaRPr lang="en-BG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B54FD-B700-D56A-864B-46E2D4AD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 за изграждане на приложението (</a:t>
            </a:r>
            <a:r>
              <a:rPr lang="en-US" dirty="0"/>
              <a:t>8</a:t>
            </a:r>
            <a:r>
              <a:rPr lang="bg-BG" dirty="0"/>
              <a:t>)</a:t>
            </a:r>
            <a:endParaRPr lang="en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F7966C-DEA9-7EA3-AE54-EDE5D3D0B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55" y="2416675"/>
            <a:ext cx="11250000" cy="4015138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buttonConvert_Click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(object sender, EventArgs 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Прочитаме стойността, въведена от потребителя</a:t>
            </a:r>
            <a:endParaRPr lang="en-US" sz="2200" b="1" noProof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double.Parse(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this.textBoxAmount.Text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Конвертираме сумата от лева в евро</a:t>
            </a:r>
            <a:endParaRPr lang="en-US" sz="2200" b="1" noProof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convertedSum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= initialSum / 1.95583 ;</a:t>
            </a:r>
            <a:r>
              <a:rPr lang="bg-BG" sz="22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Визуали</a:t>
            </a:r>
            <a:r>
              <a:rPr lang="bg-BG" sz="2200" b="1" noProof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зираме сумата в евро в </a:t>
            </a:r>
            <a:r>
              <a:rPr lang="en-US" sz="2200" b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labelResult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+= $"{initialSum} BGN = {convertedSum:f2} EUR";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109A32A-0BA5-DAE4-B108-42487C9ED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72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65E93-A5F9-B744-5215-43CE248B7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3023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Стартираме</a:t>
            </a:r>
            <a:r>
              <a:rPr lang="bg-BG" b="1" dirty="0"/>
              <a:t> </a:t>
            </a:r>
            <a:r>
              <a:rPr lang="bg-BG" dirty="0"/>
              <a:t>приложението с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b="1" dirty="0">
                <a:solidFill>
                  <a:schemeClr val="bg1"/>
                </a:solidFill>
              </a:rPr>
              <a:t>Ctrl+F5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A0C34-F4A2-FE51-D99C-02C5C5F9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 при изпълнение на програмата</a:t>
            </a:r>
            <a:endParaRPr lang="en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F3F42-9EFE-237C-DA15-05A1BF5C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0" y="2294141"/>
            <a:ext cx="5130000" cy="3523500"/>
          </a:xfrm>
          <a:prstGeom prst="rect">
            <a:avLst/>
          </a:prstGeom>
        </p:spPr>
      </p:pic>
      <p:pic>
        <p:nvPicPr>
          <p:cNvPr id="11" name="Graphic 10" descr="Cursor with solid fill">
            <a:extLst>
              <a:ext uri="{FF2B5EF4-FFF2-40B4-BE49-F238E27FC236}">
                <a16:creationId xmlns:a16="http://schemas.microsoft.com/office/drawing/2014/main" id="{9AFFE301-F4B1-C9D3-7C39-017FF9A57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1000" y="4895141"/>
            <a:ext cx="630000" cy="63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59AAE-41B6-2E43-937E-D831DC1B7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749" y="2294141"/>
            <a:ext cx="5130000" cy="35235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A01ED-8615-3C05-C5D8-446F71E66737}"/>
              </a:ext>
            </a:extLst>
          </p:cNvPr>
          <p:cNvSpPr/>
          <p:nvPr/>
        </p:nvSpPr>
        <p:spPr bwMode="auto">
          <a:xfrm>
            <a:off x="5657761" y="3866199"/>
            <a:ext cx="660228" cy="37938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6A21A9E-5864-9B16-0F73-43F04AAA4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563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304342" y="1298394"/>
            <a:ext cx="11583316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889414" y="1609428"/>
            <a:ext cx="10863616" cy="48345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bg-BG" sz="3200" dirty="0">
                <a:solidFill>
                  <a:schemeClr val="bg2"/>
                </a:solidFill>
              </a:rPr>
              <a:t>приложенията позволяват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взаимодействие</a:t>
            </a:r>
            <a:r>
              <a:rPr lang="bg-BG" sz="3200" dirty="0">
                <a:solidFill>
                  <a:schemeClr val="bg2"/>
                </a:solidFill>
              </a:rPr>
              <a:t> на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потребителя</a:t>
            </a:r>
            <a:r>
              <a:rPr lang="bg-BG" sz="3200" dirty="0">
                <a:solidFill>
                  <a:schemeClr val="bg2"/>
                </a:solidFill>
              </a:rPr>
              <a:t> с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компютъра</a:t>
            </a: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Използваме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Windows Forms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bg-BG" sz="3200" dirty="0">
                <a:solidFill>
                  <a:schemeClr val="bg2"/>
                </a:solidFill>
              </a:rPr>
              <a:t>за да създаваме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GUI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apps</a:t>
            </a:r>
            <a:endParaRPr lang="bg-BG" sz="32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Съществуват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 вида</a:t>
            </a:r>
            <a:r>
              <a:rPr lang="bg-BG" sz="3200" dirty="0">
                <a:solidFill>
                  <a:schemeClr val="bg2"/>
                </a:solidFill>
              </a:rPr>
              <a:t> компоненти :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Форми</a:t>
            </a:r>
            <a:r>
              <a:rPr lang="en-US" sz="3000" dirty="0">
                <a:solidFill>
                  <a:schemeClr val="bg2"/>
                </a:solidFill>
              </a:rPr>
              <a:t> (</a:t>
            </a:r>
            <a:r>
              <a:rPr lang="bg-BG" sz="3000" dirty="0">
                <a:solidFill>
                  <a:schemeClr val="bg2"/>
                </a:solidFill>
              </a:rPr>
              <a:t>прозорец с контроли)</a:t>
            </a:r>
          </a:p>
          <a:p>
            <a:pPr marL="989494" lvl="1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Контроли</a:t>
            </a:r>
            <a:r>
              <a:rPr lang="bg-BG" sz="3000" dirty="0">
                <a:solidFill>
                  <a:schemeClr val="bg2"/>
                </a:solidFill>
              </a:rPr>
              <a:t> (текстово поле, бутон, картинка, друго)</a:t>
            </a:r>
            <a:endParaRPr lang="en-US" sz="30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r>
              <a:rPr lang="bg-BG" sz="3200" dirty="0">
                <a:solidFill>
                  <a:schemeClr val="bg2"/>
                </a:solidFill>
              </a:rPr>
              <a:t>Можем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хващаме</a:t>
            </a:r>
            <a:r>
              <a:rPr lang="bg-BG" sz="3200" dirty="0">
                <a:solidFill>
                  <a:schemeClr val="bg2"/>
                </a:solidFill>
              </a:rPr>
              <a:t> и да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обработваме</a:t>
            </a:r>
            <a:r>
              <a:rPr lang="bg-BG" sz="3200" dirty="0">
                <a:solidFill>
                  <a:schemeClr val="bg2"/>
                </a:solidFill>
              </a:rPr>
              <a:t> със </a:t>
            </a:r>
            <a:r>
              <a:rPr lang="en-US" sz="3200" dirty="0">
                <a:solidFill>
                  <a:schemeClr val="bg2"/>
                </a:solidFill>
              </a:rPr>
              <a:t>C# </a:t>
            </a:r>
            <a:r>
              <a:rPr lang="bg-BG" sz="3200" dirty="0">
                <a:solidFill>
                  <a:schemeClr val="bg2"/>
                </a:solidFill>
              </a:rPr>
              <a:t>код </a:t>
            </a:r>
            <a:r>
              <a:rPr lang="bg-BG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събития</a:t>
            </a:r>
            <a:r>
              <a:rPr lang="bg-BG" sz="3200" dirty="0">
                <a:solidFill>
                  <a:schemeClr val="bg2"/>
                </a:solidFill>
              </a:rPr>
              <a:t> (действия от страна на потребителя)</a:t>
            </a:r>
            <a:endParaRPr lang="bg-BG" sz="2800" dirty="0">
              <a:solidFill>
                <a:schemeClr val="bg2"/>
              </a:solidFill>
            </a:endParaRPr>
          </a:p>
          <a:p>
            <a:pPr marL="456428" indent="-456428" latinLnBrk="0">
              <a:lnSpc>
                <a:spcPct val="100000"/>
              </a:lnSpc>
              <a:buClr>
                <a:schemeClr val="bg2"/>
              </a:buClr>
            </a:pP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B2D7818-3326-B5A7-0CD5-CA0712386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0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r>
              <a:rPr lang="en-US" dirty="0"/>
              <a:t>?</a:t>
            </a:r>
          </a:p>
        </p:txBody>
      </p:sp>
      <p:sp>
        <p:nvSpPr>
          <p:cNvPr id="2" name="Rectangle Bottom Copyright">
            <a:extLst>
              <a:ext uri="{FF2B5EF4-FFF2-40B4-BE49-F238E27FC236}">
                <a16:creationId xmlns:a16="http://schemas.microsoft.com/office/drawing/2014/main" id="{664812A4-2991-44D1-BFE9-32E55AADF8A5}"/>
              </a:ext>
            </a:extLst>
          </p:cNvPr>
          <p:cNvSpPr/>
          <p:nvPr/>
        </p:nvSpPr>
        <p:spPr>
          <a:xfrm>
            <a:off x="111000" y="6454758"/>
            <a:ext cx="11970000" cy="3042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 "</a:t>
            </a:r>
            <a:r>
              <a:rPr lang="bg-BG" sz="160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Отворено учебно съдържание по програмиране и ИТ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", СофтУни Фондация (лиценз </a:t>
            </a: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CC-BY-NC-SA</a:t>
            </a:r>
            <a:r>
              <a:rPr lang="bg-BG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bg-BG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9865598" cy="2474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3200" dirty="0"/>
              <a:t>Този курс</a:t>
            </a:r>
            <a:r>
              <a:rPr lang="en-US" sz="3200" dirty="0"/>
              <a:t> (</a:t>
            </a:r>
            <a:r>
              <a:rPr lang="bg-BG" sz="3200" dirty="0"/>
              <a:t>презентации, примери, демонстрационен код, упражнения, домашни, видео и други активи</a:t>
            </a:r>
            <a:r>
              <a:rPr lang="en-US" sz="3200" dirty="0"/>
              <a:t>) </a:t>
            </a:r>
            <a:r>
              <a:rPr lang="bg-BG" sz="3200" dirty="0"/>
              <a:t>представлява</a:t>
            </a:r>
            <a:r>
              <a:rPr lang="en-US" sz="3200" dirty="0"/>
              <a:t> </a:t>
            </a:r>
            <a:r>
              <a:rPr lang="bg-BG" sz="3200" b="1" dirty="0"/>
              <a:t>свободно учебно съдържание </a:t>
            </a:r>
            <a:r>
              <a:rPr lang="bg-BG" sz="3200" dirty="0"/>
              <a:t>и се разпространява под свободен лиценз </a:t>
            </a:r>
            <a:r>
              <a:rPr lang="en-US" sz="3200" b="1" dirty="0"/>
              <a:t>CC-BY-NC-SA</a:t>
            </a:r>
            <a:endParaRPr lang="bg-BG" sz="3200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6175" y="1440120"/>
            <a:ext cx="1198986" cy="1268880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8DF19-B750-4C88-975B-661A6BF61F5E}"/>
              </a:ext>
            </a:extLst>
          </p:cNvPr>
          <p:cNvSpPr txBox="1"/>
          <p:nvPr/>
        </p:nvSpPr>
        <p:spPr>
          <a:xfrm>
            <a:off x="190401" y="3927519"/>
            <a:ext cx="11710599" cy="197964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363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bg-BG" sz="3200" dirty="0"/>
              <a:t>Проект "</a:t>
            </a:r>
            <a:r>
              <a:rPr lang="bg-BG" sz="3200" b="1" dirty="0"/>
              <a:t>Отворено учебно съдържание по програмиране и ИТ</a:t>
            </a:r>
            <a:r>
              <a:rPr lang="bg-BG" sz="3200" dirty="0"/>
              <a:t>" към Фондация "Софтуерен университет"</a:t>
            </a:r>
            <a:r>
              <a:rPr lang="en-US" sz="3200" dirty="0"/>
              <a:t>:</a:t>
            </a:r>
            <a:endParaRPr lang="bg-BG" sz="3200" dirty="0"/>
          </a:p>
          <a:p>
            <a:pPr marL="817563" lvl="1" indent="-360363" defTabSz="1218438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https://github.com/BG-IT-Edu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title="CC-BY-NC-SA License">
            <a:hlinkClick r:id="rId5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F6C77C47-F7D8-A176-5C69-7FDE5C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1000" y="2908593"/>
            <a:ext cx="1989336" cy="69602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74CABEBB-CE1A-3C2A-2648-4EDF67D97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34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i ux web web design icon - Elpis | Free icons">
            <a:extLst>
              <a:ext uri="{FF2B5EF4-FFF2-40B4-BE49-F238E27FC236}">
                <a16:creationId xmlns:a16="http://schemas.microsoft.com/office/drawing/2014/main" id="{1DA9B487-A29D-CBAB-E78F-EC2F87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3" y="1494000"/>
            <a:ext cx="2382054" cy="23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3000B68B-8C7C-F50D-1051-0C6487375CC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Платформа за създаване на GUI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F2AEEAC8-77A8-B135-9C07-331F667454A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Windows Forms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433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EFB7-EA02-20F7-12B8-DE0564392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000" y="1196125"/>
            <a:ext cx="11930042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/>
              <a:t> == </a:t>
            </a:r>
            <a:r>
              <a:rPr lang="bg-BG" b="1" dirty="0"/>
              <a:t>платформа</a:t>
            </a:r>
            <a:r>
              <a:rPr lang="bg-BG" dirty="0"/>
              <a:t> (</a:t>
            </a:r>
            <a:r>
              <a:rPr lang="en-US" dirty="0"/>
              <a:t>UI framework)</a:t>
            </a:r>
            <a:r>
              <a:rPr lang="bg-BG" dirty="0"/>
              <a:t> за прозоречно-ориентиран графичен потребителски интерфейс (</a:t>
            </a:r>
            <a:r>
              <a:rPr lang="en-US" dirty="0"/>
              <a:t>GUI)</a:t>
            </a:r>
          </a:p>
          <a:p>
            <a:pPr lvl="1"/>
            <a:r>
              <a:rPr lang="bg-BG" dirty="0"/>
              <a:t>Базирана на </a:t>
            </a:r>
            <a:r>
              <a:rPr lang="en-US" b="1" dirty="0"/>
              <a:t>Windows API </a:t>
            </a:r>
            <a:r>
              <a:rPr lang="bg-BG" dirty="0"/>
              <a:t>и </a:t>
            </a:r>
            <a:r>
              <a:rPr lang="en-US" dirty="0"/>
              <a:t>.</a:t>
            </a:r>
            <a:r>
              <a:rPr lang="en-US" b="1" dirty="0"/>
              <a:t>NET Framework</a:t>
            </a:r>
          </a:p>
          <a:p>
            <a:pPr lvl="1"/>
            <a:r>
              <a:rPr lang="bg-BG" dirty="0"/>
              <a:t>Разработката е базирана на </a:t>
            </a:r>
            <a:r>
              <a:rPr lang="en-US" b="1" dirty="0"/>
              <a:t>C#</a:t>
            </a:r>
            <a:r>
              <a:rPr lang="bg-BG" b="1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en-US" b="1" dirty="0"/>
              <a:t>Visual Studio</a:t>
            </a:r>
            <a:endParaRPr lang="bg-BG" b="1" dirty="0"/>
          </a:p>
          <a:p>
            <a:r>
              <a:rPr lang="bg-BG" dirty="0"/>
              <a:t>Всеки проект в </a:t>
            </a:r>
            <a:r>
              <a:rPr lang="en-US" dirty="0"/>
              <a:t>Windows Forms </a:t>
            </a:r>
            <a:r>
              <a:rPr lang="bg-BG" dirty="0"/>
              <a:t>съдържа </a:t>
            </a:r>
            <a:r>
              <a:rPr lang="bg-BG" b="1" dirty="0">
                <a:solidFill>
                  <a:schemeClr val="bg1"/>
                </a:solidFill>
              </a:rPr>
              <a:t>форми</a:t>
            </a:r>
            <a:r>
              <a:rPr lang="bg-BG" dirty="0"/>
              <a:t> и </a:t>
            </a:r>
            <a:r>
              <a:rPr lang="bg-BG" b="1" dirty="0">
                <a:solidFill>
                  <a:schemeClr val="bg1"/>
                </a:solidFill>
              </a:rPr>
              <a:t>контроли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A2399-6F56-8EC8-EB27-A09F0556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е </a:t>
            </a:r>
            <a:r>
              <a:rPr lang="en-US" dirty="0"/>
              <a:t>Windows Forms </a:t>
            </a:r>
            <a:r>
              <a:rPr lang="bg-BG" dirty="0"/>
              <a:t>(</a:t>
            </a:r>
            <a:r>
              <a:rPr lang="en-US" dirty="0"/>
              <a:t>WinForms)?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94843-CDF4-759E-EB67-78CEFECF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" y="4517303"/>
            <a:ext cx="4287276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9B3C1F-11C8-E9D0-0E13-0982BE1576CA}"/>
              </a:ext>
            </a:extLst>
          </p:cNvPr>
          <p:cNvSpPr/>
          <p:nvPr/>
        </p:nvSpPr>
        <p:spPr bwMode="auto">
          <a:xfrm>
            <a:off x="6137154" y="4460984"/>
            <a:ext cx="1940258" cy="585000"/>
          </a:xfrm>
          <a:prstGeom prst="wedgeRoundRectCallout">
            <a:avLst>
              <a:gd name="adj1" fmla="val -91242"/>
              <a:gd name="adj2" fmla="val 242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94FD267-659C-2802-1D29-51BB598636DD}"/>
              </a:ext>
            </a:extLst>
          </p:cNvPr>
          <p:cNvSpPr/>
          <p:nvPr/>
        </p:nvSpPr>
        <p:spPr bwMode="auto">
          <a:xfrm>
            <a:off x="6150550" y="5172391"/>
            <a:ext cx="1926862" cy="585000"/>
          </a:xfrm>
          <a:prstGeom prst="wedgeRoundRectCallout">
            <a:avLst>
              <a:gd name="adj1" fmla="val -105500"/>
              <a:gd name="adj2" fmla="val -18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A09BD32-5BB6-569A-C3EF-96B6151DFF71}"/>
              </a:ext>
            </a:extLst>
          </p:cNvPr>
          <p:cNvSpPr/>
          <p:nvPr/>
        </p:nvSpPr>
        <p:spPr bwMode="auto">
          <a:xfrm>
            <a:off x="6150549" y="5922000"/>
            <a:ext cx="1926862" cy="585000"/>
          </a:xfrm>
          <a:prstGeom prst="wedgeRoundRectCallout">
            <a:avLst>
              <a:gd name="adj1" fmla="val -112665"/>
              <a:gd name="adj2" fmla="val -184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D48F2A2-8B05-1C1B-0672-14345DFE4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33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BF0076-CE98-EE14-C550-4B27D58B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59000"/>
            <a:ext cx="10076033" cy="51836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1ECC39-2576-D8BE-9989-3D985AB8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</a:t>
            </a:r>
            <a:r>
              <a:rPr lang="bg-BG" dirty="0"/>
              <a:t>и </a:t>
            </a:r>
            <a:r>
              <a:rPr lang="en-US" dirty="0"/>
              <a:t>Visual Studio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F964FAC0-E631-259B-14A6-75DB9B2F1919}"/>
              </a:ext>
            </a:extLst>
          </p:cNvPr>
          <p:cNvSpPr/>
          <p:nvPr/>
        </p:nvSpPr>
        <p:spPr bwMode="auto">
          <a:xfrm>
            <a:off x="5151000" y="2599900"/>
            <a:ext cx="3174424" cy="1440000"/>
          </a:xfrm>
          <a:prstGeom prst="wedgeRoundRectCallout">
            <a:avLst>
              <a:gd name="adj1" fmla="val -71933"/>
              <a:gd name="adj2" fmla="val -600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заредена в дизайнера на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4DD076DB-5D1D-7F1B-BC4D-0F8BDEB4B7AC}"/>
              </a:ext>
            </a:extLst>
          </p:cNvPr>
          <p:cNvSpPr/>
          <p:nvPr/>
        </p:nvSpPr>
        <p:spPr bwMode="auto">
          <a:xfrm>
            <a:off x="2991000" y="4927031"/>
            <a:ext cx="2232600" cy="1017600"/>
          </a:xfrm>
          <a:prstGeom prst="wedgeRoundRectCallout">
            <a:avLst>
              <a:gd name="adj1" fmla="val -67555"/>
              <a:gd name="adj2" fmla="val -524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Toolbox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контроли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36344FDC-226B-BEF2-0C7F-F8574C5F343C}"/>
              </a:ext>
            </a:extLst>
          </p:cNvPr>
          <p:cNvSpPr/>
          <p:nvPr/>
        </p:nvSpPr>
        <p:spPr bwMode="auto">
          <a:xfrm>
            <a:off x="5852102" y="4504631"/>
            <a:ext cx="2232600" cy="1440000"/>
          </a:xfrm>
          <a:prstGeom prst="wedgeRoundRectCallout">
            <a:avLst>
              <a:gd name="adj1" fmla="val 81900"/>
              <a:gd name="adj2" fmla="val -6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Свойства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избраната контрола</a:t>
            </a:r>
            <a:endParaRPr lang="en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AD975ED1-AFC0-803D-F8CA-403999B3ACC9}"/>
              </a:ext>
            </a:extLst>
          </p:cNvPr>
          <p:cNvSpPr/>
          <p:nvPr/>
        </p:nvSpPr>
        <p:spPr bwMode="auto">
          <a:xfrm>
            <a:off x="2342407" y="3461373"/>
            <a:ext cx="2340000" cy="649100"/>
          </a:xfrm>
          <a:prstGeom prst="wedgeRoundRectCallout">
            <a:avLst>
              <a:gd name="adj1" fmla="val 16434"/>
              <a:gd name="adj2" fmla="val -1160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bg-BG" sz="2800" b="1" dirty="0">
                <a:solidFill>
                  <a:schemeClr val="bg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контрола</a:t>
            </a:r>
            <a:endParaRPr lang="en-BG" sz="2800" b="1" dirty="0">
              <a:solidFill>
                <a:schemeClr val="bg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D23B09C-44D2-2659-97D7-76A5CCA99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37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B61B5-D422-14B5-CDE7-E840D115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" t="13844" r="4962" b="8421"/>
          <a:stretch/>
        </p:blipFill>
        <p:spPr>
          <a:xfrm>
            <a:off x="2384252" y="729000"/>
            <a:ext cx="7423496" cy="375541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82B5DF1B-C524-BB1A-B536-1147E59432D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 dirty="0"/>
              <a:t>Форма + бутон за показване на текущ ден и час</a:t>
            </a:r>
            <a:endParaRPr lang="bg-BG" dirty="0"/>
          </a:p>
        </p:txBody>
      </p:sp>
      <p:sp>
        <p:nvSpPr>
          <p:cNvPr id="8" name="Заглавие 7">
            <a:extLst>
              <a:ext uri="{FF2B5EF4-FFF2-40B4-BE49-F238E27FC236}">
                <a16:creationId xmlns:a16="http://schemas.microsoft.com/office/drawing/2014/main" id="{33F32A05-28E7-34F7-559E-C99894D7217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Първо </a:t>
            </a:r>
            <a:r>
              <a:rPr lang="en-US" dirty="0"/>
              <a:t>GUI </a:t>
            </a:r>
            <a:r>
              <a:rPr lang="bg-BG" dirty="0"/>
              <a:t>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2414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Custom 2">
      <a:dk1>
        <a:srgbClr val="234465"/>
      </a:dk1>
      <a:lt1>
        <a:srgbClr val="BF78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BF7800"/>
      </a:hlink>
      <a:folHlink>
        <a:srgbClr val="EF951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3861</TotalTime>
  <Words>2122</Words>
  <Application>Microsoft Office PowerPoint</Application>
  <PresentationFormat>Широк екран</PresentationFormat>
  <Paragraphs>325</Paragraphs>
  <Slides>56</Slides>
  <Notes>18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56</vt:i4>
      </vt:variant>
    </vt:vector>
  </HeadingPairs>
  <TitlesOfParts>
    <vt:vector size="61" baseType="lpstr">
      <vt:lpstr>Arial</vt:lpstr>
      <vt:lpstr>Calibri</vt:lpstr>
      <vt:lpstr>Consolas</vt:lpstr>
      <vt:lpstr>Wingdings</vt:lpstr>
      <vt:lpstr>SoftUni</vt:lpstr>
      <vt:lpstr>Графични приложения (GUI Apps)</vt:lpstr>
      <vt:lpstr>Съдържание</vt:lpstr>
      <vt:lpstr>Какво е GUI?</vt:lpstr>
      <vt:lpstr>Какво е UI и GUI?</vt:lpstr>
      <vt:lpstr>Платформи за GUI</vt:lpstr>
      <vt:lpstr>Windows Forms</vt:lpstr>
      <vt:lpstr>Какво е Windows Forms (WinForms)?</vt:lpstr>
      <vt:lpstr>Windows Forms и Visual Studio</vt:lpstr>
      <vt:lpstr>Първо GUI приложение</vt:lpstr>
      <vt:lpstr>Първото GUI приложение</vt:lpstr>
      <vt:lpstr>Създаване на Windows Forms проект</vt:lpstr>
      <vt:lpstr>Създаване на Windows Forms проект</vt:lpstr>
      <vt:lpstr>Задаване на име на формата</vt:lpstr>
      <vt:lpstr>Промяна на заглавие на формата в прозореца</vt:lpstr>
      <vt:lpstr>Windows Form Designer – Toolbox</vt:lpstr>
      <vt:lpstr>Поставяне на контрола във формата</vt:lpstr>
      <vt:lpstr>Задаване на име за поставената контрола</vt:lpstr>
      <vt:lpstr>Задавайте описателни имена на променливите</vt:lpstr>
      <vt:lpstr>Настройка на контроли във формата</vt:lpstr>
      <vt:lpstr>Компилация и стартиране на проекта</vt:lpstr>
      <vt:lpstr>Хващане и обработка на събития</vt:lpstr>
      <vt:lpstr>Хващане на Button.Click</vt:lpstr>
      <vt:lpstr>Обработка на Button.Click</vt:lpstr>
      <vt:lpstr>Обработка на Button.Click във Visual Studio</vt:lpstr>
      <vt:lpstr>Резултат при изпълнение на програмата</vt:lpstr>
      <vt:lpstr>Form, Button, Label, TextBox</vt:lpstr>
      <vt:lpstr>Форми в Windows Forms</vt:lpstr>
      <vt:lpstr>Основни UI контроли в Windows Forms</vt:lpstr>
      <vt:lpstr>Свойства и събития на контролите</vt:lpstr>
      <vt:lpstr>Суматор за числа</vt:lpstr>
      <vt:lpstr>Суматор за числа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Добавяне на Button.Click Event Handler</vt:lpstr>
      <vt:lpstr>Стъпки за изграждане на приложението (7)</vt:lpstr>
      <vt:lpstr>Резултат при изпълнение на програмата</vt:lpstr>
      <vt:lpstr>Други контроли в WinForms</vt:lpstr>
      <vt:lpstr>Други UI контроли в Windows Forms</vt:lpstr>
      <vt:lpstr>Конвертор на валути</vt:lpstr>
      <vt:lpstr>Конвертор за мерни единици</vt:lpstr>
      <vt:lpstr>Стъпки за изграждане на приложението (1)</vt:lpstr>
      <vt:lpstr>Стъпки за изграждане на приложението (2)</vt:lpstr>
      <vt:lpstr>Стъпки за изграждане на приложението (3)</vt:lpstr>
      <vt:lpstr>Стъпки за изграждане на приложението (4)</vt:lpstr>
      <vt:lpstr>Стъпки за изграждане на приложението (5)</vt:lpstr>
      <vt:lpstr>Стъпки за изграждане на приложението (6)</vt:lpstr>
      <vt:lpstr>Стъпки за изграждане на приложението (7)</vt:lpstr>
      <vt:lpstr>Стъпки за изграждане на приложението (8)</vt:lpstr>
      <vt:lpstr>Резултат при изпълнение на програмата</vt:lpstr>
      <vt:lpstr>Какво научихме днес?</vt:lpstr>
      <vt:lpstr>Въпроси?</vt:lpstr>
      <vt:lpstr>Лиценз</vt:lpstr>
    </vt:vector>
  </TitlesOfParts>
  <Manager/>
  <Company>BG-IT-Edu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Графични приложения (GUI Apps)</dc:title>
  <dc:subject>Модул 1: ООП</dc:subject>
  <dc:creator>BG-IT-Edu</dc:creator>
  <cp:keywords>Sofware University; SoftUni; programming; coding; software development; education; training; course; курс; програмиране; кодене; кодиране; СофтУни</cp:keywords>
  <dc:description>Open Programming and IT Courseware for IT Teachers (BG-IT-Edu): https://github.com/BG-IT-Edu
With the kind support of SoftUni: https://softuni.bg</dc:description>
  <cp:lastModifiedBy>Ahmed Ahmed</cp:lastModifiedBy>
  <cp:revision>122</cp:revision>
  <dcterms:created xsi:type="dcterms:W3CDTF">2018-05-23T13:08:44Z</dcterms:created>
  <dcterms:modified xsi:type="dcterms:W3CDTF">2023-10-22T17:54:22Z</dcterms:modified>
  <cp:category>computer programming;programming;C#;програмиране;кодиране</cp:category>
</cp:coreProperties>
</file>